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9"/>
  </p:notesMasterIdLst>
  <p:sldIdLst>
    <p:sldId id="256" r:id="rId2"/>
    <p:sldId id="257" r:id="rId3"/>
    <p:sldId id="324" r:id="rId4"/>
    <p:sldId id="334" r:id="rId5"/>
    <p:sldId id="259" r:id="rId6"/>
    <p:sldId id="335" r:id="rId7"/>
    <p:sldId id="277" r:id="rId8"/>
    <p:sldId id="336" r:id="rId9"/>
    <p:sldId id="278" r:id="rId10"/>
    <p:sldId id="325" r:id="rId11"/>
    <p:sldId id="265" r:id="rId12"/>
    <p:sldId id="326" r:id="rId13"/>
    <p:sldId id="337" r:id="rId14"/>
    <p:sldId id="341" r:id="rId15"/>
    <p:sldId id="340" r:id="rId16"/>
    <p:sldId id="344" r:id="rId17"/>
    <p:sldId id="266" r:id="rId18"/>
    <p:sldId id="342" r:id="rId19"/>
    <p:sldId id="343" r:id="rId20"/>
    <p:sldId id="347" r:id="rId21"/>
    <p:sldId id="346" r:id="rId22"/>
    <p:sldId id="345" r:id="rId23"/>
    <p:sldId id="338" r:id="rId24"/>
    <p:sldId id="453" r:id="rId25"/>
    <p:sldId id="267" r:id="rId26"/>
    <p:sldId id="454" r:id="rId27"/>
    <p:sldId id="456" r:id="rId28"/>
    <p:sldId id="320" r:id="rId29"/>
    <p:sldId id="461" r:id="rId30"/>
    <p:sldId id="462" r:id="rId31"/>
    <p:sldId id="458" r:id="rId32"/>
    <p:sldId id="460" r:id="rId33"/>
    <p:sldId id="459" r:id="rId34"/>
    <p:sldId id="268" r:id="rId35"/>
    <p:sldId id="327" r:id="rId36"/>
    <p:sldId id="332" r:id="rId37"/>
    <p:sldId id="330" r:id="rId38"/>
    <p:sldId id="331" r:id="rId39"/>
    <p:sldId id="306" r:id="rId40"/>
    <p:sldId id="279" r:id="rId41"/>
    <p:sldId id="302" r:id="rId42"/>
    <p:sldId id="307" r:id="rId43"/>
    <p:sldId id="294" r:id="rId44"/>
    <p:sldId id="300" r:id="rId45"/>
    <p:sldId id="299" r:id="rId46"/>
    <p:sldId id="309" r:id="rId47"/>
    <p:sldId id="310" r:id="rId48"/>
    <p:sldId id="471" r:id="rId49"/>
    <p:sldId id="472" r:id="rId50"/>
    <p:sldId id="333" r:id="rId51"/>
    <p:sldId id="284" r:id="rId52"/>
    <p:sldId id="303" r:id="rId53"/>
    <p:sldId id="292" r:id="rId54"/>
    <p:sldId id="293" r:id="rId55"/>
    <p:sldId id="339" r:id="rId56"/>
    <p:sldId id="328" r:id="rId57"/>
    <p:sldId id="272" r:id="rId58"/>
    <p:sldId id="311" r:id="rId59"/>
    <p:sldId id="322" r:id="rId60"/>
    <p:sldId id="464" r:id="rId61"/>
    <p:sldId id="465" r:id="rId62"/>
    <p:sldId id="466" r:id="rId63"/>
    <p:sldId id="314" r:id="rId64"/>
    <p:sldId id="323" r:id="rId65"/>
    <p:sldId id="463" r:id="rId66"/>
    <p:sldId id="313" r:id="rId67"/>
    <p:sldId id="329" r:id="rId68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70"/>
      <p:bold r:id="rId71"/>
    </p:embeddedFont>
    <p:embeddedFont>
      <p:font typeface="배달의민족 주아" panose="02020603020101020101" pitchFamily="18" charset="-127"/>
      <p:regular r:id="rId72"/>
    </p:embeddedFont>
    <p:embeddedFont>
      <p:font typeface="배달의민족 한나체 Air" panose="020B0600000101010101" pitchFamily="50" charset="-127"/>
      <p:regular r:id="rId73"/>
    </p:embeddedFont>
    <p:embeddedFont>
      <p:font typeface="Cavolini" panose="03000502040302020204" pitchFamily="66" charset="0"/>
      <p:regular r:id="rId74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9E9E9"/>
    <a:srgbClr val="4754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6F890A9-2807-4EBB-B81D-B2AA78EC7F39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FD4443E-F989-4FC4-A0C8-D5A2AF1F390B}" styleName="어두운 스타일 1 - 강조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6353" autoAdjust="0"/>
  </p:normalViewPr>
  <p:slideViewPr>
    <p:cSldViewPr snapToGrid="0">
      <p:cViewPr varScale="1">
        <p:scale>
          <a:sx n="97" d="100"/>
          <a:sy n="97" d="100"/>
        </p:scale>
        <p:origin x="55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477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>
            <a:spLocks noGrp="1"/>
          </p:cNvSpPr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>
            <a:spLocks noGrp="1"/>
          </p:cNvSpPr>
          <p:nvPr>
            <p:ph type="body" sz="half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제목 텍스트</a:t>
            </a:r>
          </a:p>
        </p:txBody>
      </p:sp>
      <p:sp>
        <p:nvSpPr>
          <p:cNvPr id="83" name="그림 개체 틀 2"/>
          <p:cNvSpPr>
            <a:spLocks noGrp="1"/>
          </p:cNvSpPr>
          <p:nvPr>
            <p:ph type="pic" sz="half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413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6" r:id="rId5"/>
    <p:sldLayoutId id="2147483657" r:id="rId6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2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3.png"/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2.png"/><Relationship Id="rId2" Type="http://schemas.openxmlformats.org/officeDocument/2006/relationships/image" Target="../media/image8.png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선 연결선 10"/>
          <p:cNvSpPr/>
          <p:nvPr/>
        </p:nvSpPr>
        <p:spPr>
          <a:xfrm flipH="1">
            <a:off x="8326895" y="0"/>
            <a:ext cx="0" cy="618417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8" name="직선 연결선 23"/>
          <p:cNvSpPr/>
          <p:nvPr/>
        </p:nvSpPr>
        <p:spPr>
          <a:xfrm flipH="1">
            <a:off x="899591" y="6167392"/>
            <a:ext cx="0" cy="695225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6F1006D-4C82-2D05-196E-FB25164F1996}"/>
              </a:ext>
            </a:extLst>
          </p:cNvPr>
          <p:cNvGrpSpPr/>
          <p:nvPr/>
        </p:nvGrpSpPr>
        <p:grpSpPr>
          <a:xfrm>
            <a:off x="2510555" y="2591328"/>
            <a:ext cx="4122889" cy="1001514"/>
            <a:chOff x="2510556" y="2466808"/>
            <a:chExt cx="4122889" cy="1001514"/>
          </a:xfrm>
        </p:grpSpPr>
        <p:sp>
          <p:nvSpPr>
            <p:cNvPr id="94" name="TextBox 3"/>
            <p:cNvSpPr txBox="1"/>
            <p:nvPr/>
          </p:nvSpPr>
          <p:spPr>
            <a:xfrm>
              <a:off x="2510556" y="2767281"/>
              <a:ext cx="4122889" cy="7010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 algn="ctr">
                <a:defRPr sz="4000" b="1" spc="-300">
                  <a:ln w="9525" cap="flat">
                    <a:solidFill>
                      <a:srgbClr val="FFFFFF">
                        <a:alpha val="5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12롯데마트행복Light"/>
                  <a:ea typeface="12롯데마트행복Light"/>
                  <a:cs typeface="12롯데마트행복Light"/>
                  <a:sym typeface="12롯데마트행복Light"/>
                </a:defRPr>
              </a:lvl1pPr>
            </a:lstStyle>
            <a:p>
              <a:r>
                <a:t>HI.ERP</a:t>
              </a:r>
            </a:p>
          </p:txBody>
        </p:sp>
        <p:sp>
          <p:nvSpPr>
            <p:cNvPr id="99" name="TextBox 33"/>
            <p:cNvSpPr txBox="1"/>
            <p:nvPr/>
          </p:nvSpPr>
          <p:spPr>
            <a:xfrm>
              <a:off x="2653512" y="2466808"/>
              <a:ext cx="3836977" cy="33855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1200" spc="300">
                  <a:ln w="9525" cap="flat">
                    <a:solidFill>
                      <a:srgbClr val="FFFFFF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pPr algn="ctr"/>
              <a:r>
                <a:rPr sz="16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WEB </a:t>
              </a:r>
              <a:r>
                <a:rPr sz="160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기반</a:t>
              </a:r>
              <a:r>
                <a:rPr sz="16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sz="160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사내</a:t>
              </a:r>
              <a:r>
                <a:rPr sz="16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sz="160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인사관리</a:t>
              </a:r>
              <a:r>
                <a:rPr sz="16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ERP </a:t>
              </a:r>
              <a:r>
                <a:rPr sz="160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시스템</a:t>
              </a:r>
              <a:endParaRPr sz="160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9ABBD51-BECC-BD3A-46CD-A2CD66B5BD20}"/>
              </a:ext>
            </a:extLst>
          </p:cNvPr>
          <p:cNvGrpSpPr/>
          <p:nvPr/>
        </p:nvGrpSpPr>
        <p:grpSpPr>
          <a:xfrm>
            <a:off x="0" y="6167393"/>
            <a:ext cx="9144000" cy="482233"/>
            <a:chOff x="0" y="6167393"/>
            <a:chExt cx="9144000" cy="482233"/>
          </a:xfrm>
        </p:grpSpPr>
        <p:sp>
          <p:nvSpPr>
            <p:cNvPr id="6" name="직선 연결선 6">
              <a:extLst>
                <a:ext uri="{FF2B5EF4-FFF2-40B4-BE49-F238E27FC236}">
                  <a16:creationId xmlns:a16="http://schemas.microsoft.com/office/drawing/2014/main" id="{A0BF5197-9344-990B-F158-D74E9A8522F3}"/>
                </a:ext>
              </a:extLst>
            </p:cNvPr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7" name="직사각형 1">
              <a:extLst>
                <a:ext uri="{FF2B5EF4-FFF2-40B4-BE49-F238E27FC236}">
                  <a16:creationId xmlns:a16="http://schemas.microsoft.com/office/drawing/2014/main" id="{15971E91-8A66-42AD-4C11-395C002B7AF8}"/>
                </a:ext>
              </a:extLst>
            </p:cNvPr>
            <p:cNvSpPr txBox="1"/>
            <p:nvPr/>
          </p:nvSpPr>
          <p:spPr>
            <a:xfrm>
              <a:off x="1069315" y="6380385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선 연결선 10"/>
          <p:cNvSpPr/>
          <p:nvPr/>
        </p:nvSpPr>
        <p:spPr>
          <a:xfrm flipH="1">
            <a:off x="8326895" y="0"/>
            <a:ext cx="0" cy="618417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8" name="직선 연결선 23"/>
          <p:cNvSpPr/>
          <p:nvPr/>
        </p:nvSpPr>
        <p:spPr>
          <a:xfrm flipH="1">
            <a:off x="899591" y="6167392"/>
            <a:ext cx="0" cy="695225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9ABBD51-BECC-BD3A-46CD-A2CD66B5BD20}"/>
              </a:ext>
            </a:extLst>
          </p:cNvPr>
          <p:cNvGrpSpPr/>
          <p:nvPr/>
        </p:nvGrpSpPr>
        <p:grpSpPr>
          <a:xfrm>
            <a:off x="0" y="6167393"/>
            <a:ext cx="9144000" cy="482233"/>
            <a:chOff x="0" y="6167393"/>
            <a:chExt cx="9144000" cy="482233"/>
          </a:xfrm>
        </p:grpSpPr>
        <p:sp>
          <p:nvSpPr>
            <p:cNvPr id="6" name="직선 연결선 6">
              <a:extLst>
                <a:ext uri="{FF2B5EF4-FFF2-40B4-BE49-F238E27FC236}">
                  <a16:creationId xmlns:a16="http://schemas.microsoft.com/office/drawing/2014/main" id="{A0BF5197-9344-990B-F158-D74E9A8522F3}"/>
                </a:ext>
              </a:extLst>
            </p:cNvPr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7" name="직사각형 1">
              <a:extLst>
                <a:ext uri="{FF2B5EF4-FFF2-40B4-BE49-F238E27FC236}">
                  <a16:creationId xmlns:a16="http://schemas.microsoft.com/office/drawing/2014/main" id="{15971E91-8A66-42AD-4C11-395C002B7AF8}"/>
                </a:ext>
              </a:extLst>
            </p:cNvPr>
            <p:cNvSpPr txBox="1"/>
            <p:nvPr/>
          </p:nvSpPr>
          <p:spPr>
            <a:xfrm>
              <a:off x="1069315" y="6380385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  <p:sp>
        <p:nvSpPr>
          <p:cNvPr id="2" name="TextBox 3">
            <a:extLst>
              <a:ext uri="{FF2B5EF4-FFF2-40B4-BE49-F238E27FC236}">
                <a16:creationId xmlns:a16="http://schemas.microsoft.com/office/drawing/2014/main" id="{035847EB-5D75-FD32-376C-F8AD41317014}"/>
              </a:ext>
            </a:extLst>
          </p:cNvPr>
          <p:cNvSpPr/>
          <p:nvPr/>
        </p:nvSpPr>
        <p:spPr>
          <a:xfrm>
            <a:off x="2966685" y="2140516"/>
            <a:ext cx="3210630" cy="19031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cubicBezTo>
                  <a:pt x="21600" y="3600"/>
                  <a:pt x="21600" y="7200"/>
                  <a:pt x="21600" y="10800"/>
                </a:cubicBezTo>
                <a:cubicBezTo>
                  <a:pt x="21600" y="14400"/>
                  <a:pt x="21600" y="1800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pPr algn="ctr">
              <a:defRPr sz="4800" spc="-360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pPr>
            <a:r>
              <a:rPr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0</a:t>
            </a:r>
            <a:r>
              <a:rPr 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ko-KR" altLang="en-US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>
              <a:defRPr sz="4800" spc="-360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pPr>
            <a:r>
              <a:rPr lang="ko-KR" altLang="en-US" sz="15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</a:p>
          <a:p>
            <a:pPr algn="ctr">
              <a:defRPr sz="4800" spc="-360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pP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개발 일정</a:t>
            </a:r>
            <a:endParaRPr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3549517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1447A1D2-1F0F-57C2-92DA-EC5E45BE24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536187"/>
              </p:ext>
            </p:extLst>
          </p:nvPr>
        </p:nvGraphicFramePr>
        <p:xfrm>
          <a:off x="1505666" y="1584816"/>
          <a:ext cx="7160797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88431">
                  <a:extLst>
                    <a:ext uri="{9D8B030D-6E8A-4147-A177-3AD203B41FA5}">
                      <a16:colId xmlns:a16="http://schemas.microsoft.com/office/drawing/2014/main" val="1079604730"/>
                    </a:ext>
                  </a:extLst>
                </a:gridCol>
                <a:gridCol w="3572366">
                  <a:extLst>
                    <a:ext uri="{9D8B030D-6E8A-4147-A177-3AD203B41FA5}">
                      <a16:colId xmlns:a16="http://schemas.microsoft.com/office/drawing/2014/main" val="3570779924"/>
                    </a:ext>
                  </a:extLst>
                </a:gridCol>
              </a:tblGrid>
              <a:tr h="199539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381821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62ABB36-8810-9C40-E316-011792EADA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97193"/>
              </p:ext>
            </p:extLst>
          </p:nvPr>
        </p:nvGraphicFramePr>
        <p:xfrm>
          <a:off x="1505666" y="1726003"/>
          <a:ext cx="7160790" cy="2703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5415">
                  <a:extLst>
                    <a:ext uri="{9D8B030D-6E8A-4147-A177-3AD203B41FA5}">
                      <a16:colId xmlns:a16="http://schemas.microsoft.com/office/drawing/2014/main" val="1759896473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3719644979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4256417166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4140612034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2212124159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3763166791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2786528912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2617952440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279658412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2392905641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4239889569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3622069737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1217847548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4108116094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3309333958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428558224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1459963330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525507370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4034317285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933613554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2567048598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598053425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1940166973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3171638311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4046564258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141497602"/>
                    </a:ext>
                  </a:extLst>
                </a:gridCol>
              </a:tblGrid>
              <a:tr h="27034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u="none" strike="noStrike">
                          <a:effectLst/>
                          <a:latin typeface="12롯데마트행복Light"/>
                        </a:rPr>
                        <a:t>21</a:t>
                      </a:r>
                    </a:p>
                  </a:txBody>
                  <a:tcPr marL="4703" marR="4703" marT="470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u="none" strike="noStrike">
                          <a:effectLst/>
                          <a:latin typeface="12롯데마트행복Light"/>
                        </a:rPr>
                        <a:t>22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12롯데마트행복Light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u="none" strike="noStrike">
                          <a:effectLst/>
                          <a:latin typeface="12롯데마트행복Light"/>
                        </a:rPr>
                        <a:t>23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12롯데마트행복Light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u="none" strike="noStrike">
                          <a:effectLst/>
                          <a:latin typeface="12롯데마트행복Light"/>
                        </a:rPr>
                        <a:t>24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12롯데마트행복Light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u="none" strike="noStrike">
                          <a:effectLst/>
                          <a:latin typeface="12롯데마트행복Light"/>
                        </a:rPr>
                        <a:t>25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12롯데마트행복Light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u="none" strike="noStrike">
                          <a:effectLst/>
                          <a:latin typeface="12롯데마트행복Light"/>
                        </a:rPr>
                        <a:t>26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12롯데마트행복Light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u="none" strike="noStrike">
                          <a:solidFill>
                            <a:srgbClr val="FF0000"/>
                          </a:solidFill>
                          <a:effectLst/>
                          <a:latin typeface="12롯데마트행복Light"/>
                        </a:rPr>
                        <a:t>27</a:t>
                      </a:r>
                      <a:endParaRPr lang="ko-KR" altLang="en-US" sz="1000" b="1" i="0" u="none" strike="noStrike">
                        <a:solidFill>
                          <a:srgbClr val="FF0000"/>
                        </a:solidFill>
                        <a:effectLst/>
                        <a:latin typeface="12롯데마트행복Light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u="none" strike="noStrike">
                          <a:effectLst/>
                          <a:latin typeface="12롯데마트행복Light"/>
                        </a:rPr>
                        <a:t>28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12롯데마트행복Light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u="none" strike="noStrike">
                          <a:effectLst/>
                          <a:latin typeface="12롯데마트행복Light"/>
                        </a:rPr>
                        <a:t>29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12롯데마트행복Light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u="none" strike="noStrike">
                          <a:effectLst/>
                          <a:latin typeface="12롯데마트행복Light"/>
                        </a:rPr>
                        <a:t>30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12롯데마트행복Light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u="none" strike="noStrike">
                          <a:effectLst/>
                          <a:latin typeface="12롯데마트행복Light"/>
                        </a:rPr>
                        <a:t>1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12롯데마트행복Light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u="none" strike="noStrike">
                          <a:effectLst/>
                          <a:latin typeface="12롯데마트행복Light"/>
                        </a:rPr>
                        <a:t>2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12롯데마트행복Light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u="none" strike="noStrike">
                          <a:effectLst/>
                          <a:latin typeface="12롯데마트행복Light"/>
                        </a:rPr>
                        <a:t>3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12롯데마트행복Light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u="none" strike="noStrike">
                          <a:solidFill>
                            <a:srgbClr val="FF0000"/>
                          </a:solidFill>
                          <a:effectLst/>
                          <a:latin typeface="12롯데마트행복Light"/>
                        </a:rPr>
                        <a:t>4</a:t>
                      </a:r>
                      <a:endParaRPr lang="ko-KR" altLang="en-US" sz="1000" b="1" i="0" u="none" strike="noStrike">
                        <a:solidFill>
                          <a:srgbClr val="FF0000"/>
                        </a:solidFill>
                        <a:effectLst/>
                        <a:latin typeface="12롯데마트행복Light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u="none" strike="noStrike">
                          <a:effectLst/>
                          <a:latin typeface="12롯데마트행복Light"/>
                        </a:rPr>
                        <a:t>5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12롯데마트행복Light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u="none" strike="noStrike">
                          <a:effectLst/>
                          <a:latin typeface="12롯데마트행복Light"/>
                        </a:rPr>
                        <a:t>6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12롯데마트행복Light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u="none" strike="noStrike">
                          <a:effectLst/>
                          <a:latin typeface="12롯데마트행복Light"/>
                        </a:rPr>
                        <a:t>7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12롯데마트행복Light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u="none" strike="noStrike">
                          <a:effectLst/>
                          <a:latin typeface="12롯데마트행복Light"/>
                        </a:rPr>
                        <a:t>8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12롯데마트행복Light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u="none" strike="noStrike">
                          <a:effectLst/>
                          <a:latin typeface="12롯데마트행복Light"/>
                        </a:rPr>
                        <a:t>9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12롯데마트행복Light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u="none" strike="noStrike">
                          <a:effectLst/>
                          <a:latin typeface="12롯데마트행복Light"/>
                        </a:rPr>
                        <a:t>10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12롯데마트행복Light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u="none" strike="noStrike">
                          <a:solidFill>
                            <a:srgbClr val="FF0000"/>
                          </a:solidFill>
                          <a:effectLst/>
                          <a:latin typeface="12롯데마트행복Light"/>
                        </a:rPr>
                        <a:t>11</a:t>
                      </a:r>
                      <a:endParaRPr lang="ko-KR" altLang="en-US" sz="1000" b="1" i="0" u="none" strike="noStrike">
                        <a:solidFill>
                          <a:srgbClr val="FF0000"/>
                        </a:solidFill>
                        <a:effectLst/>
                        <a:latin typeface="12롯데마트행복Light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u="none" strike="noStrike">
                          <a:effectLst/>
                          <a:latin typeface="12롯데마트행복Light"/>
                        </a:rPr>
                        <a:t>12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12롯데마트행복Light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u="none" strike="noStrike">
                          <a:effectLst/>
                          <a:latin typeface="12롯데마트행복Light"/>
                        </a:rPr>
                        <a:t>13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12롯데마트행복Light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u="none" strike="noStrike">
                          <a:effectLst/>
                          <a:latin typeface="12롯데마트행복Light"/>
                        </a:rPr>
                        <a:t>14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12롯데마트행복Light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u="none" strike="noStrike">
                          <a:effectLst/>
                          <a:latin typeface="12롯데마트행복Light"/>
                        </a:rPr>
                        <a:t>15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12롯데마트행복Light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u="none" strike="noStrike">
                          <a:effectLst/>
                          <a:latin typeface="12롯데마트행복Light"/>
                        </a:rPr>
                        <a:t>16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12롯데마트행복Light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237500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4ACB2E-467A-B7BC-C84F-D7DA852D1FF8}"/>
              </a:ext>
            </a:extLst>
          </p:cNvPr>
          <p:cNvSpPr/>
          <p:nvPr/>
        </p:nvSpPr>
        <p:spPr>
          <a:xfrm>
            <a:off x="1061818" y="1332422"/>
            <a:ext cx="873482" cy="253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800">
                <a:solidFill>
                  <a:schemeClr val="bg1"/>
                </a:solidFill>
              </a:rPr>
              <a:t>2022.11.21</a:t>
            </a:r>
            <a:endParaRPr lang="en-US" altLang="ko-KR" sz="825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414C4B-AAD3-F8EF-B4F0-AE431C79399E}"/>
              </a:ext>
            </a:extLst>
          </p:cNvPr>
          <p:cNvSpPr/>
          <p:nvPr/>
        </p:nvSpPr>
        <p:spPr>
          <a:xfrm>
            <a:off x="8085664" y="1331605"/>
            <a:ext cx="873482" cy="253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800">
                <a:solidFill>
                  <a:schemeClr val="bg1"/>
                </a:solidFill>
              </a:rPr>
              <a:t>2022.12.16</a:t>
            </a:r>
            <a:endParaRPr lang="en-US" altLang="ko-KR" sz="825">
              <a:solidFill>
                <a:schemeClr val="bg1"/>
              </a:solidFill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B40F7498-73F3-B74A-824B-91CA15011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825881"/>
              </p:ext>
            </p:extLst>
          </p:nvPr>
        </p:nvGraphicFramePr>
        <p:xfrm>
          <a:off x="233020" y="2194584"/>
          <a:ext cx="1189991" cy="30442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9991">
                  <a:extLst>
                    <a:ext uri="{9D8B030D-6E8A-4147-A177-3AD203B41FA5}">
                      <a16:colId xmlns:a16="http://schemas.microsoft.com/office/drawing/2014/main" val="3540558438"/>
                    </a:ext>
                  </a:extLst>
                </a:gridCol>
              </a:tblGrid>
              <a:tr h="331141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u="none" strike="noStrike">
                          <a:solidFill>
                            <a:schemeClr val="bg1"/>
                          </a:solidFill>
                          <a:effectLst/>
                          <a:latin typeface="12롯데마트행복Light"/>
                        </a:rPr>
                        <a:t>UI </a:t>
                      </a:r>
                      <a:r>
                        <a:rPr lang="ko-KR" altLang="en-US" sz="1000" b="1" u="none" strike="noStrike">
                          <a:solidFill>
                            <a:schemeClr val="bg1"/>
                          </a:solidFill>
                          <a:effectLst/>
                          <a:latin typeface="12롯데마트행복Light"/>
                        </a:rPr>
                        <a:t>설계 및 </a:t>
                      </a:r>
                      <a:r>
                        <a:rPr lang="en-US" altLang="ko-KR" sz="1000" b="1" u="none" strike="noStrike">
                          <a:solidFill>
                            <a:schemeClr val="bg1"/>
                          </a:solidFill>
                          <a:effectLst/>
                          <a:latin typeface="12롯데마트행복Light"/>
                        </a:rPr>
                        <a:t>HTML </a:t>
                      </a:r>
                      <a:r>
                        <a:rPr lang="ko-KR" altLang="en-US" sz="1000" b="1" u="none" strike="noStrike">
                          <a:solidFill>
                            <a:schemeClr val="bg1"/>
                          </a:solidFill>
                          <a:effectLst/>
                          <a:latin typeface="12롯데마트행복Light"/>
                        </a:rPr>
                        <a:t>구현</a:t>
                      </a:r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12롯데마트행복Light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2197497"/>
                  </a:ext>
                </a:extLst>
              </a:tr>
              <a:tr h="331141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  <a:latin typeface="12롯데마트행복Light"/>
                        </a:rPr>
                        <a:t>DB </a:t>
                      </a:r>
                      <a:r>
                        <a:rPr lang="ko-KR" altLang="en-US" sz="1000" b="1" u="none" strike="noStrike">
                          <a:solidFill>
                            <a:schemeClr val="bg1"/>
                          </a:solidFill>
                          <a:effectLst/>
                          <a:latin typeface="12롯데마트행복Light"/>
                        </a:rPr>
                        <a:t>설계 및 구축</a:t>
                      </a:r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12롯데마트행복Light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3524427"/>
                  </a:ext>
                </a:extLst>
              </a:tr>
              <a:tr h="340285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  <a:latin typeface="12롯데마트행복Light"/>
                        </a:rPr>
                        <a:t>Class </a:t>
                      </a:r>
                      <a:r>
                        <a:rPr lang="ko-KR" altLang="en-US" sz="1000" b="1" u="none" strike="noStrike">
                          <a:solidFill>
                            <a:schemeClr val="bg1"/>
                          </a:solidFill>
                          <a:effectLst/>
                          <a:latin typeface="12롯데마트행복Light"/>
                        </a:rPr>
                        <a:t>설계</a:t>
                      </a:r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12롯데마트행복Light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5809723"/>
                  </a:ext>
                </a:extLst>
              </a:tr>
              <a:tr h="340285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  <a:latin typeface="12롯데마트행복Light"/>
                        </a:rPr>
                        <a:t>SQL</a:t>
                      </a:r>
                      <a:r>
                        <a:rPr lang="ko-KR" altLang="en-US" sz="1000" b="1" u="none" strike="noStrike">
                          <a:solidFill>
                            <a:schemeClr val="bg1"/>
                          </a:solidFill>
                          <a:effectLst/>
                          <a:latin typeface="12롯데마트행복Light"/>
                        </a:rPr>
                        <a:t>문 구성</a:t>
                      </a:r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12롯데마트행복Light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290027"/>
                  </a:ext>
                </a:extLst>
              </a:tr>
              <a:tr h="340285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1" u="none" strike="noStrike" err="1">
                          <a:solidFill>
                            <a:schemeClr val="bg1"/>
                          </a:solidFill>
                          <a:effectLst/>
                          <a:latin typeface="12롯데마트행복Light"/>
                        </a:rPr>
                        <a:t>javascript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  <a:latin typeface="12롯데마트행복Light"/>
                        </a:rPr>
                        <a:t> </a:t>
                      </a:r>
                      <a:r>
                        <a:rPr lang="ko-KR" altLang="en-US" sz="1000" b="1" u="none" strike="noStrike">
                          <a:solidFill>
                            <a:schemeClr val="bg1"/>
                          </a:solidFill>
                          <a:effectLst/>
                          <a:latin typeface="12롯데마트행복Light"/>
                        </a:rPr>
                        <a:t>구현</a:t>
                      </a:r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12롯데마트행복Light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1966349"/>
                  </a:ext>
                </a:extLst>
              </a:tr>
              <a:tr h="340285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  <a:latin typeface="12롯데마트행복Light"/>
                        </a:rPr>
                        <a:t>Class </a:t>
                      </a:r>
                      <a:r>
                        <a:rPr lang="ko-KR" altLang="en-US" sz="1000" b="1" u="none" strike="noStrike">
                          <a:solidFill>
                            <a:schemeClr val="bg1"/>
                          </a:solidFill>
                          <a:effectLst/>
                          <a:latin typeface="12롯데마트행복Light"/>
                        </a:rPr>
                        <a:t>구현</a:t>
                      </a:r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12롯데마트행복Light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013733"/>
                  </a:ext>
                </a:extLst>
              </a:tr>
              <a:tr h="340285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1" u="none" strike="noStrike">
                          <a:solidFill>
                            <a:schemeClr val="bg1"/>
                          </a:solidFill>
                          <a:effectLst/>
                          <a:latin typeface="12롯데마트행복Light"/>
                        </a:rPr>
                        <a:t>DB </a:t>
                      </a:r>
                      <a:r>
                        <a:rPr lang="ko-KR" altLang="en-US" sz="1000" b="1" u="none" strike="noStrike">
                          <a:solidFill>
                            <a:schemeClr val="bg1"/>
                          </a:solidFill>
                          <a:effectLst/>
                          <a:latin typeface="12롯데마트행복Light"/>
                        </a:rPr>
                        <a:t>샘플데이터 입력</a:t>
                      </a:r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12롯데마트행복Light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5465840"/>
                  </a:ext>
                </a:extLst>
              </a:tr>
              <a:tr h="340285"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00" b="1" u="none" strike="noStrike">
                          <a:solidFill>
                            <a:schemeClr val="bg1"/>
                          </a:solidFill>
                          <a:effectLst/>
                          <a:latin typeface="12롯데마트행복Light"/>
                        </a:rPr>
                        <a:t>디버깅 및 테스트</a:t>
                      </a:r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12롯데마트행복Light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2368542"/>
                  </a:ext>
                </a:extLst>
              </a:tr>
              <a:tr h="340285"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000" b="1" u="none" strike="noStrike">
                          <a:solidFill>
                            <a:schemeClr val="bg1"/>
                          </a:solidFill>
                          <a:effectLst/>
                          <a:latin typeface="12롯데마트행복Light"/>
                        </a:rPr>
                        <a:t>산출물 정리</a:t>
                      </a:r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12롯데마트행복Light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0668596"/>
                  </a:ext>
                </a:extLst>
              </a:tr>
            </a:tbl>
          </a:graphicData>
        </a:graphic>
      </p:graphicFrame>
      <p:graphicFrame>
        <p:nvGraphicFramePr>
          <p:cNvPr id="59" name="표 59">
            <a:extLst>
              <a:ext uri="{FF2B5EF4-FFF2-40B4-BE49-F238E27FC236}">
                <a16:creationId xmlns:a16="http://schemas.microsoft.com/office/drawing/2014/main" id="{E110A43F-6447-55C4-0C86-BA508900BB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983871"/>
              </p:ext>
            </p:extLst>
          </p:nvPr>
        </p:nvGraphicFramePr>
        <p:xfrm>
          <a:off x="1505666" y="2219985"/>
          <a:ext cx="7160790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245">
                  <a:extLst>
                    <a:ext uri="{9D8B030D-6E8A-4147-A177-3AD203B41FA5}">
                      <a16:colId xmlns:a16="http://schemas.microsoft.com/office/drawing/2014/main" val="4213881948"/>
                    </a:ext>
                  </a:extLst>
                </a:gridCol>
                <a:gridCol w="1101660">
                  <a:extLst>
                    <a:ext uri="{9D8B030D-6E8A-4147-A177-3AD203B41FA5}">
                      <a16:colId xmlns:a16="http://schemas.microsoft.com/office/drawing/2014/main" val="2991091189"/>
                    </a:ext>
                  </a:extLst>
                </a:gridCol>
                <a:gridCol w="1927905">
                  <a:extLst>
                    <a:ext uri="{9D8B030D-6E8A-4147-A177-3AD203B41FA5}">
                      <a16:colId xmlns:a16="http://schemas.microsoft.com/office/drawing/2014/main" val="2313000633"/>
                    </a:ext>
                  </a:extLst>
                </a:gridCol>
                <a:gridCol w="1927905">
                  <a:extLst>
                    <a:ext uri="{9D8B030D-6E8A-4147-A177-3AD203B41FA5}">
                      <a16:colId xmlns:a16="http://schemas.microsoft.com/office/drawing/2014/main" val="83108750"/>
                    </a:ext>
                  </a:extLst>
                </a:gridCol>
                <a:gridCol w="1377075">
                  <a:extLst>
                    <a:ext uri="{9D8B030D-6E8A-4147-A177-3AD203B41FA5}">
                      <a16:colId xmlns:a16="http://schemas.microsoft.com/office/drawing/2014/main" val="2587250586"/>
                    </a:ext>
                  </a:extLst>
                </a:gridCol>
              </a:tblGrid>
              <a:tr h="26911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468761"/>
                  </a:ext>
                </a:extLst>
              </a:tr>
            </a:tbl>
          </a:graphicData>
        </a:graphic>
      </p:graphicFrame>
      <p:graphicFrame>
        <p:nvGraphicFramePr>
          <p:cNvPr id="62" name="표 59">
            <a:extLst>
              <a:ext uri="{FF2B5EF4-FFF2-40B4-BE49-F238E27FC236}">
                <a16:creationId xmlns:a16="http://schemas.microsoft.com/office/drawing/2014/main" id="{9927E212-838B-8DE9-915A-5353B3DDE7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705997"/>
              </p:ext>
            </p:extLst>
          </p:nvPr>
        </p:nvGraphicFramePr>
        <p:xfrm>
          <a:off x="1505666" y="2562617"/>
          <a:ext cx="7160790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415">
                  <a:extLst>
                    <a:ext uri="{9D8B030D-6E8A-4147-A177-3AD203B41FA5}">
                      <a16:colId xmlns:a16="http://schemas.microsoft.com/office/drawing/2014/main" val="4213881948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227337789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831295228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302589663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3579554334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236337710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391951873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3587290650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3426378017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1887880995"/>
                    </a:ext>
                  </a:extLst>
                </a:gridCol>
                <a:gridCol w="1101660">
                  <a:extLst>
                    <a:ext uri="{9D8B030D-6E8A-4147-A177-3AD203B41FA5}">
                      <a16:colId xmlns:a16="http://schemas.microsoft.com/office/drawing/2014/main" val="187331249"/>
                    </a:ext>
                  </a:extLst>
                </a:gridCol>
                <a:gridCol w="1927905">
                  <a:extLst>
                    <a:ext uri="{9D8B030D-6E8A-4147-A177-3AD203B41FA5}">
                      <a16:colId xmlns:a16="http://schemas.microsoft.com/office/drawing/2014/main" val="2009915366"/>
                    </a:ext>
                  </a:extLst>
                </a:gridCol>
                <a:gridCol w="1377075">
                  <a:extLst>
                    <a:ext uri="{9D8B030D-6E8A-4147-A177-3AD203B41FA5}">
                      <a16:colId xmlns:a16="http://schemas.microsoft.com/office/drawing/2014/main" val="3096975726"/>
                    </a:ext>
                  </a:extLst>
                </a:gridCol>
              </a:tblGrid>
              <a:tr h="26911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468761"/>
                  </a:ext>
                </a:extLst>
              </a:tr>
            </a:tbl>
          </a:graphicData>
        </a:graphic>
      </p:graphicFrame>
      <p:graphicFrame>
        <p:nvGraphicFramePr>
          <p:cNvPr id="134" name="표 59">
            <a:extLst>
              <a:ext uri="{FF2B5EF4-FFF2-40B4-BE49-F238E27FC236}">
                <a16:creationId xmlns:a16="http://schemas.microsoft.com/office/drawing/2014/main" id="{47A75248-E220-1701-BE5C-76F61945F2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099053"/>
              </p:ext>
            </p:extLst>
          </p:nvPr>
        </p:nvGraphicFramePr>
        <p:xfrm>
          <a:off x="1505666" y="2901599"/>
          <a:ext cx="7160790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6245">
                  <a:extLst>
                    <a:ext uri="{9D8B030D-6E8A-4147-A177-3AD203B41FA5}">
                      <a16:colId xmlns:a16="http://schemas.microsoft.com/office/drawing/2014/main" val="4213881948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2991091189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879493084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2832834924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517160654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4217535006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2912206278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569845904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187331249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3831233333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3262455953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3247123891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3622498656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2379082777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3895638323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1005913387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1744689919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2419135950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2687297670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2477580855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2017696879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83390944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1628880210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674099691"/>
                    </a:ext>
                  </a:extLst>
                </a:gridCol>
              </a:tblGrid>
              <a:tr h="26911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468761"/>
                  </a:ext>
                </a:extLst>
              </a:tr>
            </a:tbl>
          </a:graphicData>
        </a:graphic>
      </p:graphicFrame>
      <p:graphicFrame>
        <p:nvGraphicFramePr>
          <p:cNvPr id="137" name="표 59">
            <a:extLst>
              <a:ext uri="{FF2B5EF4-FFF2-40B4-BE49-F238E27FC236}">
                <a16:creationId xmlns:a16="http://schemas.microsoft.com/office/drawing/2014/main" id="{60B30C78-1D3C-1D5E-233E-504ED54A8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174955"/>
              </p:ext>
            </p:extLst>
          </p:nvPr>
        </p:nvGraphicFramePr>
        <p:xfrm>
          <a:off x="1498559" y="3240581"/>
          <a:ext cx="7160790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2490">
                  <a:extLst>
                    <a:ext uri="{9D8B030D-6E8A-4147-A177-3AD203B41FA5}">
                      <a16:colId xmlns:a16="http://schemas.microsoft.com/office/drawing/2014/main" val="4213881948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4098156664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1054130853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2644503284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2400911219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2962970048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2107782118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1779124626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1540971728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1141565060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3882989405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3414725739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2056692958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1233651790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248006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1531018037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2934035036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3853940220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2022176416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1136590063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3766024110"/>
                    </a:ext>
                  </a:extLst>
                </a:gridCol>
              </a:tblGrid>
              <a:tr h="26911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468761"/>
                  </a:ext>
                </a:extLst>
              </a:tr>
            </a:tbl>
          </a:graphicData>
        </a:graphic>
      </p:graphicFrame>
      <p:graphicFrame>
        <p:nvGraphicFramePr>
          <p:cNvPr id="138" name="표 59">
            <a:extLst>
              <a:ext uri="{FF2B5EF4-FFF2-40B4-BE49-F238E27FC236}">
                <a16:creationId xmlns:a16="http://schemas.microsoft.com/office/drawing/2014/main" id="{C8CD85C4-CC35-58D6-6AE6-7C2D52076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81645"/>
              </p:ext>
            </p:extLst>
          </p:nvPr>
        </p:nvGraphicFramePr>
        <p:xfrm>
          <a:off x="1498559" y="3579563"/>
          <a:ext cx="7160790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2490">
                  <a:extLst>
                    <a:ext uri="{9D8B030D-6E8A-4147-A177-3AD203B41FA5}">
                      <a16:colId xmlns:a16="http://schemas.microsoft.com/office/drawing/2014/main" val="4213881948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4098156664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520836793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4124995990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1306522882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2528107783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1647852424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2731206019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1640640701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3476636325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4257255594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1705170998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1731738581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2772040430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3304797321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763808748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3197123986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2068582700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48270336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885646312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2354145978"/>
                    </a:ext>
                  </a:extLst>
                </a:gridCol>
              </a:tblGrid>
              <a:tr h="26911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468761"/>
                  </a:ext>
                </a:extLst>
              </a:tr>
            </a:tbl>
          </a:graphicData>
        </a:graphic>
      </p:graphicFrame>
      <p:graphicFrame>
        <p:nvGraphicFramePr>
          <p:cNvPr id="139" name="표 59">
            <a:extLst>
              <a:ext uri="{FF2B5EF4-FFF2-40B4-BE49-F238E27FC236}">
                <a16:creationId xmlns:a16="http://schemas.microsoft.com/office/drawing/2014/main" id="{41CB544C-BF88-6C8F-689B-6E89D17BF2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0766366"/>
              </p:ext>
            </p:extLst>
          </p:nvPr>
        </p:nvGraphicFramePr>
        <p:xfrm>
          <a:off x="1498559" y="3926651"/>
          <a:ext cx="7160790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415">
                  <a:extLst>
                    <a:ext uri="{9D8B030D-6E8A-4147-A177-3AD203B41FA5}">
                      <a16:colId xmlns:a16="http://schemas.microsoft.com/office/drawing/2014/main" val="4213881948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3518747679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2799130957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295092405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560054522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2777581055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3460609396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3022017457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3157783009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3000794628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466502415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1447760254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1351631010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3654905088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237964115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1822857962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4235981947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1334028102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1439807702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1406165567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56073060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3099895060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2123605988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734255848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127883818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4187820577"/>
                    </a:ext>
                  </a:extLst>
                </a:gridCol>
              </a:tblGrid>
              <a:tr h="26911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468761"/>
                  </a:ext>
                </a:extLst>
              </a:tr>
            </a:tbl>
          </a:graphicData>
        </a:graphic>
      </p:graphicFrame>
      <p:graphicFrame>
        <p:nvGraphicFramePr>
          <p:cNvPr id="140" name="표 59">
            <a:extLst>
              <a:ext uri="{FF2B5EF4-FFF2-40B4-BE49-F238E27FC236}">
                <a16:creationId xmlns:a16="http://schemas.microsoft.com/office/drawing/2014/main" id="{E4F65D9F-37A6-9A80-A306-A5B32855E3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421576"/>
              </p:ext>
            </p:extLst>
          </p:nvPr>
        </p:nvGraphicFramePr>
        <p:xfrm>
          <a:off x="1498559" y="4269968"/>
          <a:ext cx="7160790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415">
                  <a:extLst>
                    <a:ext uri="{9D8B030D-6E8A-4147-A177-3AD203B41FA5}">
                      <a16:colId xmlns:a16="http://schemas.microsoft.com/office/drawing/2014/main" val="4213881948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3206891198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1218160203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3971842824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4230066671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3740105144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103852216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740932968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627053384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1302908156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2153035303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3586006595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3820872899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2946448173"/>
                    </a:ext>
                  </a:extLst>
                </a:gridCol>
                <a:gridCol w="1652490">
                  <a:extLst>
                    <a:ext uri="{9D8B030D-6E8A-4147-A177-3AD203B41FA5}">
                      <a16:colId xmlns:a16="http://schemas.microsoft.com/office/drawing/2014/main" val="458695061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288904129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3622494321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2434337369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2032187103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2114797885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813319016"/>
                    </a:ext>
                  </a:extLst>
                </a:gridCol>
              </a:tblGrid>
              <a:tr h="26911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468761"/>
                  </a:ext>
                </a:extLst>
              </a:tr>
            </a:tbl>
          </a:graphicData>
        </a:graphic>
      </p:graphicFrame>
      <p:graphicFrame>
        <p:nvGraphicFramePr>
          <p:cNvPr id="141" name="표 59">
            <a:extLst>
              <a:ext uri="{FF2B5EF4-FFF2-40B4-BE49-F238E27FC236}">
                <a16:creationId xmlns:a16="http://schemas.microsoft.com/office/drawing/2014/main" id="{5E68433D-2D48-E4EB-F611-B59C23CE73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282370"/>
              </p:ext>
            </p:extLst>
          </p:nvPr>
        </p:nvGraphicFramePr>
        <p:xfrm>
          <a:off x="1505666" y="4611685"/>
          <a:ext cx="7160790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415">
                  <a:extLst>
                    <a:ext uri="{9D8B030D-6E8A-4147-A177-3AD203B41FA5}">
                      <a16:colId xmlns:a16="http://schemas.microsoft.com/office/drawing/2014/main" val="4213881948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3957466374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1477790088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1014600479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3560341029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2785386339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3039933989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2507215777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3956030742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1570711614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982674324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977620137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3208446513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3913208975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931824462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3317032262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2508203633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2669229290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15997324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3914369955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3142146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3102851244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778886617"/>
                    </a:ext>
                  </a:extLst>
                </a:gridCol>
                <a:gridCol w="826245">
                  <a:extLst>
                    <a:ext uri="{9D8B030D-6E8A-4147-A177-3AD203B41FA5}">
                      <a16:colId xmlns:a16="http://schemas.microsoft.com/office/drawing/2014/main" val="3672320914"/>
                    </a:ext>
                  </a:extLst>
                </a:gridCol>
              </a:tblGrid>
              <a:tr h="26911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468761"/>
                  </a:ext>
                </a:extLst>
              </a:tr>
            </a:tbl>
          </a:graphicData>
        </a:graphic>
      </p:graphicFrame>
      <p:graphicFrame>
        <p:nvGraphicFramePr>
          <p:cNvPr id="142" name="표 59">
            <a:extLst>
              <a:ext uri="{FF2B5EF4-FFF2-40B4-BE49-F238E27FC236}">
                <a16:creationId xmlns:a16="http://schemas.microsoft.com/office/drawing/2014/main" id="{914D899A-AD31-4DF7-1747-98B74EA57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6252"/>
              </p:ext>
            </p:extLst>
          </p:nvPr>
        </p:nvGraphicFramePr>
        <p:xfrm>
          <a:off x="1505666" y="4958773"/>
          <a:ext cx="7160790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415">
                  <a:extLst>
                    <a:ext uri="{9D8B030D-6E8A-4147-A177-3AD203B41FA5}">
                      <a16:colId xmlns:a16="http://schemas.microsoft.com/office/drawing/2014/main" val="4213881948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4140859604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1255147989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608115421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428293361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3238582821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815435204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3288649967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1019116106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3997864944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2734026409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3203588949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3540077500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3690340889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302525026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1366451886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3455717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3389448245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4057358795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489415636"/>
                    </a:ext>
                  </a:extLst>
                </a:gridCol>
                <a:gridCol w="275415">
                  <a:extLst>
                    <a:ext uri="{9D8B030D-6E8A-4147-A177-3AD203B41FA5}">
                      <a16:colId xmlns:a16="http://schemas.microsoft.com/office/drawing/2014/main" val="423498386"/>
                    </a:ext>
                  </a:extLst>
                </a:gridCol>
                <a:gridCol w="1377075">
                  <a:extLst>
                    <a:ext uri="{9D8B030D-6E8A-4147-A177-3AD203B41FA5}">
                      <a16:colId xmlns:a16="http://schemas.microsoft.com/office/drawing/2014/main" val="32226262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468761"/>
                  </a:ext>
                </a:extLst>
              </a:tr>
            </a:tbl>
          </a:graphicData>
        </a:graphic>
      </p:graphicFrame>
      <p:sp>
        <p:nvSpPr>
          <p:cNvPr id="143" name="TextBox 142">
            <a:extLst>
              <a:ext uri="{FF2B5EF4-FFF2-40B4-BE49-F238E27FC236}">
                <a16:creationId xmlns:a16="http://schemas.microsoft.com/office/drawing/2014/main" id="{F6E3AFB3-FCE9-626A-A3E6-70A3E7D9024F}"/>
              </a:ext>
            </a:extLst>
          </p:cNvPr>
          <p:cNvSpPr txBox="1"/>
          <p:nvPr/>
        </p:nvSpPr>
        <p:spPr>
          <a:xfrm>
            <a:off x="1835059" y="2241997"/>
            <a:ext cx="320009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3</a:t>
            </a:r>
            <a:endParaRPr kumimoji="0" lang="ko-KR" altLang="en-US" sz="10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88D8C23D-77A2-E369-3261-3FFECA6362E3}"/>
              </a:ext>
            </a:extLst>
          </p:cNvPr>
          <p:cNvSpPr txBox="1"/>
          <p:nvPr/>
        </p:nvSpPr>
        <p:spPr>
          <a:xfrm>
            <a:off x="2749289" y="2567073"/>
            <a:ext cx="320009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10</a:t>
            </a:r>
            <a:endParaRPr kumimoji="0" lang="ko-KR" altLang="en-US" sz="10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512ED234-6C1A-B596-D4F4-D7F90C7E01EA}"/>
              </a:ext>
            </a:extLst>
          </p:cNvPr>
          <p:cNvSpPr txBox="1"/>
          <p:nvPr/>
        </p:nvSpPr>
        <p:spPr>
          <a:xfrm>
            <a:off x="3170801" y="2913141"/>
            <a:ext cx="171978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0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  <a:endParaRPr kumimoji="0" lang="ko-KR" altLang="en-US" sz="10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18CC5B95-407D-5CEE-45EA-076FBA9AE8C4}"/>
              </a:ext>
            </a:extLst>
          </p:cNvPr>
          <p:cNvSpPr txBox="1"/>
          <p:nvPr/>
        </p:nvSpPr>
        <p:spPr>
          <a:xfrm>
            <a:off x="4013483" y="3247651"/>
            <a:ext cx="320009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7</a:t>
            </a:r>
            <a:endParaRPr kumimoji="0" lang="ko-KR" altLang="en-US" sz="10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9BCE8CEE-F809-9CF9-1264-3BD317ED519B}"/>
              </a:ext>
            </a:extLst>
          </p:cNvPr>
          <p:cNvSpPr txBox="1"/>
          <p:nvPr/>
        </p:nvSpPr>
        <p:spPr>
          <a:xfrm>
            <a:off x="4333492" y="3587037"/>
            <a:ext cx="320009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9</a:t>
            </a:r>
            <a:endParaRPr kumimoji="0" lang="ko-KR" altLang="en-US" sz="10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CA347C6-CD89-D1E2-0D97-A58FC0412B73}"/>
              </a:ext>
            </a:extLst>
          </p:cNvPr>
          <p:cNvSpPr txBox="1"/>
          <p:nvPr/>
        </p:nvSpPr>
        <p:spPr>
          <a:xfrm>
            <a:off x="4874094" y="3940184"/>
            <a:ext cx="320009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7</a:t>
            </a:r>
            <a:endParaRPr kumimoji="0" lang="ko-KR" altLang="en-US" sz="10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D4267C6-F144-C5E4-A5BF-614F5F21D6B4}"/>
              </a:ext>
            </a:extLst>
          </p:cNvPr>
          <p:cNvSpPr txBox="1"/>
          <p:nvPr/>
        </p:nvSpPr>
        <p:spPr>
          <a:xfrm>
            <a:off x="6105247" y="4272703"/>
            <a:ext cx="320009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6</a:t>
            </a:r>
            <a:endParaRPr kumimoji="0" lang="ko-KR" altLang="en-US" sz="10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ABFB501-D5F9-718A-343F-3E7CA33D4BB7}"/>
              </a:ext>
            </a:extLst>
          </p:cNvPr>
          <p:cNvSpPr txBox="1"/>
          <p:nvPr/>
        </p:nvSpPr>
        <p:spPr>
          <a:xfrm>
            <a:off x="6930001" y="4623227"/>
            <a:ext cx="181696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6</a:t>
            </a:r>
            <a:endParaRPr kumimoji="0" lang="ko-KR" altLang="en-US" sz="10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F373E54-1EBD-99A8-E257-D697358DC086}"/>
              </a:ext>
            </a:extLst>
          </p:cNvPr>
          <p:cNvSpPr txBox="1"/>
          <p:nvPr/>
        </p:nvSpPr>
        <p:spPr>
          <a:xfrm>
            <a:off x="7925660" y="4970024"/>
            <a:ext cx="320009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5</a:t>
            </a:r>
            <a:endParaRPr kumimoji="0" lang="ko-KR" altLang="en-US" sz="10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55" name="TextBox 3">
            <a:extLst>
              <a:ext uri="{FF2B5EF4-FFF2-40B4-BE49-F238E27FC236}">
                <a16:creationId xmlns:a16="http://schemas.microsoft.com/office/drawing/2014/main" id="{2AB44E20-36CD-24B9-E934-0200241C8031}"/>
              </a:ext>
            </a:extLst>
          </p:cNvPr>
          <p:cNvSpPr/>
          <p:nvPr/>
        </p:nvSpPr>
        <p:spPr>
          <a:xfrm>
            <a:off x="237933" y="315006"/>
            <a:ext cx="1189991" cy="313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cubicBezTo>
                  <a:pt x="21600" y="3600"/>
                  <a:pt x="21600" y="7200"/>
                  <a:pt x="21600" y="10800"/>
                </a:cubicBezTo>
                <a:cubicBezTo>
                  <a:pt x="21600" y="14400"/>
                  <a:pt x="21600" y="1800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 sz="1700" spc="-127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lvl1pPr>
          </a:lstStyle>
          <a:p>
            <a:r>
              <a:rPr err="1"/>
              <a:t>개발</a:t>
            </a:r>
            <a:r>
              <a:t> </a:t>
            </a:r>
            <a:r>
              <a:rPr err="1"/>
              <a:t>일정</a:t>
            </a:r>
            <a:endParaRPr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DC2243E-242C-A58B-EBD8-CF50E4081B37}"/>
              </a:ext>
            </a:extLst>
          </p:cNvPr>
          <p:cNvGrpSpPr/>
          <p:nvPr/>
        </p:nvGrpSpPr>
        <p:grpSpPr>
          <a:xfrm>
            <a:off x="0" y="6167393"/>
            <a:ext cx="9144000" cy="487478"/>
            <a:chOff x="0" y="6167393"/>
            <a:chExt cx="9144000" cy="487478"/>
          </a:xfrm>
        </p:grpSpPr>
        <p:sp>
          <p:nvSpPr>
            <p:cNvPr id="6" name="직선 연결선 6">
              <a:extLst>
                <a:ext uri="{FF2B5EF4-FFF2-40B4-BE49-F238E27FC236}">
                  <a16:creationId xmlns:a16="http://schemas.microsoft.com/office/drawing/2014/main" id="{1A79B3D6-DDAD-B657-2951-85D53C00E379}"/>
                </a:ext>
              </a:extLst>
            </p:cNvPr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8" name="직사각형 1">
              <a:extLst>
                <a:ext uri="{FF2B5EF4-FFF2-40B4-BE49-F238E27FC236}">
                  <a16:creationId xmlns:a16="http://schemas.microsoft.com/office/drawing/2014/main" id="{CA0E517A-876B-FB53-2EE9-C391FADF4BE4}"/>
                </a:ext>
              </a:extLst>
            </p:cNvPr>
            <p:cNvSpPr txBox="1"/>
            <p:nvPr/>
          </p:nvSpPr>
          <p:spPr>
            <a:xfrm>
              <a:off x="247194" y="6385630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선 연결선 10"/>
          <p:cNvSpPr/>
          <p:nvPr/>
        </p:nvSpPr>
        <p:spPr>
          <a:xfrm flipH="1">
            <a:off x="8326895" y="0"/>
            <a:ext cx="0" cy="618417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8" name="직선 연결선 23"/>
          <p:cNvSpPr/>
          <p:nvPr/>
        </p:nvSpPr>
        <p:spPr>
          <a:xfrm flipH="1">
            <a:off x="899591" y="6167392"/>
            <a:ext cx="0" cy="695225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9ABBD51-BECC-BD3A-46CD-A2CD66B5BD20}"/>
              </a:ext>
            </a:extLst>
          </p:cNvPr>
          <p:cNvGrpSpPr/>
          <p:nvPr/>
        </p:nvGrpSpPr>
        <p:grpSpPr>
          <a:xfrm>
            <a:off x="0" y="6167393"/>
            <a:ext cx="9144000" cy="482233"/>
            <a:chOff x="0" y="6167393"/>
            <a:chExt cx="9144000" cy="482233"/>
          </a:xfrm>
        </p:grpSpPr>
        <p:sp>
          <p:nvSpPr>
            <p:cNvPr id="6" name="직선 연결선 6">
              <a:extLst>
                <a:ext uri="{FF2B5EF4-FFF2-40B4-BE49-F238E27FC236}">
                  <a16:creationId xmlns:a16="http://schemas.microsoft.com/office/drawing/2014/main" id="{A0BF5197-9344-990B-F158-D74E9A8522F3}"/>
                </a:ext>
              </a:extLst>
            </p:cNvPr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7" name="직사각형 1">
              <a:extLst>
                <a:ext uri="{FF2B5EF4-FFF2-40B4-BE49-F238E27FC236}">
                  <a16:creationId xmlns:a16="http://schemas.microsoft.com/office/drawing/2014/main" id="{15971E91-8A66-42AD-4C11-395C002B7AF8}"/>
                </a:ext>
              </a:extLst>
            </p:cNvPr>
            <p:cNvSpPr txBox="1"/>
            <p:nvPr/>
          </p:nvSpPr>
          <p:spPr>
            <a:xfrm>
              <a:off x="1069315" y="6380385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  <p:sp>
        <p:nvSpPr>
          <p:cNvPr id="2" name="TextBox 3">
            <a:extLst>
              <a:ext uri="{FF2B5EF4-FFF2-40B4-BE49-F238E27FC236}">
                <a16:creationId xmlns:a16="http://schemas.microsoft.com/office/drawing/2014/main" id="{035847EB-5D75-FD32-376C-F8AD41317014}"/>
              </a:ext>
            </a:extLst>
          </p:cNvPr>
          <p:cNvSpPr/>
          <p:nvPr/>
        </p:nvSpPr>
        <p:spPr>
          <a:xfrm>
            <a:off x="2966685" y="2140516"/>
            <a:ext cx="3210630" cy="19031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cubicBezTo>
                  <a:pt x="21600" y="3600"/>
                  <a:pt x="21600" y="7200"/>
                  <a:pt x="21600" y="10800"/>
                </a:cubicBezTo>
                <a:cubicBezTo>
                  <a:pt x="21600" y="14400"/>
                  <a:pt x="21600" y="1800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pPr algn="ctr">
              <a:defRPr sz="4800" spc="-360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pPr>
            <a:r>
              <a:rPr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0</a:t>
            </a:r>
            <a:r>
              <a:rPr 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</a:t>
            </a:r>
            <a:r>
              <a:rPr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ko-KR" altLang="en-US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>
              <a:defRPr sz="4800" spc="-360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pPr>
            <a:r>
              <a:rPr lang="ko-KR" altLang="en-US" sz="15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</a:p>
          <a:p>
            <a:pPr algn="ctr">
              <a:defRPr sz="4800" spc="-360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pP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설계</a:t>
            </a:r>
            <a:endParaRPr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9335013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D6E0EF7-9901-2491-208F-57544F43B2F3}"/>
              </a:ext>
            </a:extLst>
          </p:cNvPr>
          <p:cNvGrpSpPr/>
          <p:nvPr/>
        </p:nvGrpSpPr>
        <p:grpSpPr>
          <a:xfrm>
            <a:off x="0" y="6167393"/>
            <a:ext cx="9144000" cy="487478"/>
            <a:chOff x="0" y="6167393"/>
            <a:chExt cx="9144000" cy="487478"/>
          </a:xfrm>
        </p:grpSpPr>
        <p:sp>
          <p:nvSpPr>
            <p:cNvPr id="11" name="직선 연결선 6">
              <a:extLst>
                <a:ext uri="{FF2B5EF4-FFF2-40B4-BE49-F238E27FC236}">
                  <a16:creationId xmlns:a16="http://schemas.microsoft.com/office/drawing/2014/main" id="{A49F475E-6EC4-6924-F55F-B2BECCBE9C0A}"/>
                </a:ext>
              </a:extLst>
            </p:cNvPr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12" name="직사각형 1">
              <a:extLst>
                <a:ext uri="{FF2B5EF4-FFF2-40B4-BE49-F238E27FC236}">
                  <a16:creationId xmlns:a16="http://schemas.microsoft.com/office/drawing/2014/main" id="{5CEA9718-AE97-E6FD-9AC1-4FBC8516CE35}"/>
                </a:ext>
              </a:extLst>
            </p:cNvPr>
            <p:cNvSpPr txBox="1"/>
            <p:nvPr/>
          </p:nvSpPr>
          <p:spPr>
            <a:xfrm>
              <a:off x="247194" y="6385630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  <p:sp>
        <p:nvSpPr>
          <p:cNvPr id="7" name="TextBox 3">
            <a:extLst>
              <a:ext uri="{FF2B5EF4-FFF2-40B4-BE49-F238E27FC236}">
                <a16:creationId xmlns:a16="http://schemas.microsoft.com/office/drawing/2014/main" id="{07C8698C-7681-FA41-1C54-723B2BF1D972}"/>
              </a:ext>
            </a:extLst>
          </p:cNvPr>
          <p:cNvSpPr/>
          <p:nvPr/>
        </p:nvSpPr>
        <p:spPr>
          <a:xfrm>
            <a:off x="2968192" y="2829189"/>
            <a:ext cx="3207616" cy="1199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cubicBezTo>
                  <a:pt x="21600" y="3600"/>
                  <a:pt x="21600" y="7200"/>
                  <a:pt x="21600" y="10800"/>
                </a:cubicBezTo>
                <a:cubicBezTo>
                  <a:pt x="21600" y="14400"/>
                  <a:pt x="21600" y="1800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700" spc="-127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lvl1pPr>
          </a:lstStyle>
          <a:p>
            <a:r>
              <a:rPr lang="en-US" altLang="ko-KR" sz="7200"/>
              <a:t>ERD</a:t>
            </a:r>
            <a:r>
              <a:rPr lang="en-US" altLang="ko-KR" sz="6000"/>
              <a:t> </a:t>
            </a:r>
            <a:r>
              <a:rPr lang="ko-KR" altLang="en-US" sz="6000"/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615036029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Box 3"/>
          <p:cNvSpPr/>
          <p:nvPr/>
        </p:nvSpPr>
        <p:spPr>
          <a:xfrm>
            <a:off x="247194" y="563541"/>
            <a:ext cx="983729" cy="313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cubicBezTo>
                  <a:pt x="21600" y="3600"/>
                  <a:pt x="21600" y="7200"/>
                  <a:pt x="21600" y="10800"/>
                </a:cubicBezTo>
                <a:cubicBezTo>
                  <a:pt x="21600" y="14400"/>
                  <a:pt x="21600" y="1800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1700" spc="-127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lvl1pPr>
          </a:lstStyle>
          <a:p>
            <a:r>
              <a:rPr 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ERD </a:t>
            </a: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설계</a:t>
            </a:r>
            <a:endParaRPr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F46DF98-4EA0-D299-E046-22E652C9AB64}"/>
              </a:ext>
            </a:extLst>
          </p:cNvPr>
          <p:cNvGrpSpPr/>
          <p:nvPr/>
        </p:nvGrpSpPr>
        <p:grpSpPr>
          <a:xfrm>
            <a:off x="0" y="6167393"/>
            <a:ext cx="9144000" cy="487478"/>
            <a:chOff x="0" y="6167393"/>
            <a:chExt cx="9144000" cy="487478"/>
          </a:xfrm>
        </p:grpSpPr>
        <p:sp>
          <p:nvSpPr>
            <p:cNvPr id="3" name="직선 연결선 6">
              <a:extLst>
                <a:ext uri="{FF2B5EF4-FFF2-40B4-BE49-F238E27FC236}">
                  <a16:creationId xmlns:a16="http://schemas.microsoft.com/office/drawing/2014/main" id="{15D90B8C-F3FD-1C48-910A-0C2259C9F82A}"/>
                </a:ext>
              </a:extLst>
            </p:cNvPr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4" name="직사각형 1">
              <a:extLst>
                <a:ext uri="{FF2B5EF4-FFF2-40B4-BE49-F238E27FC236}">
                  <a16:creationId xmlns:a16="http://schemas.microsoft.com/office/drawing/2014/main" id="{ADE1501A-2198-3CCE-4F7E-68E7E7994F39}"/>
                </a:ext>
              </a:extLst>
            </p:cNvPr>
            <p:cNvSpPr txBox="1"/>
            <p:nvPr/>
          </p:nvSpPr>
          <p:spPr>
            <a:xfrm>
              <a:off x="247194" y="6385630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DD20B6EA-38AF-A192-A627-0E0CCDC3E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70" y="1247195"/>
            <a:ext cx="8578459" cy="4363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894469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D6E0EF7-9901-2491-208F-57544F43B2F3}"/>
              </a:ext>
            </a:extLst>
          </p:cNvPr>
          <p:cNvGrpSpPr/>
          <p:nvPr/>
        </p:nvGrpSpPr>
        <p:grpSpPr>
          <a:xfrm>
            <a:off x="0" y="6167393"/>
            <a:ext cx="9144000" cy="487478"/>
            <a:chOff x="0" y="6167393"/>
            <a:chExt cx="9144000" cy="487478"/>
          </a:xfrm>
        </p:grpSpPr>
        <p:sp>
          <p:nvSpPr>
            <p:cNvPr id="11" name="직선 연결선 6">
              <a:extLst>
                <a:ext uri="{FF2B5EF4-FFF2-40B4-BE49-F238E27FC236}">
                  <a16:creationId xmlns:a16="http://schemas.microsoft.com/office/drawing/2014/main" id="{A49F475E-6EC4-6924-F55F-B2BECCBE9C0A}"/>
                </a:ext>
              </a:extLst>
            </p:cNvPr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12" name="직사각형 1">
              <a:extLst>
                <a:ext uri="{FF2B5EF4-FFF2-40B4-BE49-F238E27FC236}">
                  <a16:creationId xmlns:a16="http://schemas.microsoft.com/office/drawing/2014/main" id="{5CEA9718-AE97-E6FD-9AC1-4FBC8516CE35}"/>
                </a:ext>
              </a:extLst>
            </p:cNvPr>
            <p:cNvSpPr txBox="1"/>
            <p:nvPr/>
          </p:nvSpPr>
          <p:spPr>
            <a:xfrm>
              <a:off x="247194" y="6385630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  <p:sp>
        <p:nvSpPr>
          <p:cNvPr id="7" name="TextBox 3">
            <a:extLst>
              <a:ext uri="{FF2B5EF4-FFF2-40B4-BE49-F238E27FC236}">
                <a16:creationId xmlns:a16="http://schemas.microsoft.com/office/drawing/2014/main" id="{07C8698C-7681-FA41-1C54-723B2BF1D972}"/>
              </a:ext>
            </a:extLst>
          </p:cNvPr>
          <p:cNvSpPr/>
          <p:nvPr/>
        </p:nvSpPr>
        <p:spPr>
          <a:xfrm>
            <a:off x="3158016" y="2829189"/>
            <a:ext cx="2827967" cy="1199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cubicBezTo>
                  <a:pt x="21600" y="3600"/>
                  <a:pt x="21600" y="7200"/>
                  <a:pt x="21600" y="10800"/>
                </a:cubicBezTo>
                <a:cubicBezTo>
                  <a:pt x="21600" y="14400"/>
                  <a:pt x="21600" y="1800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700" spc="-127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lvl1pPr>
          </a:lstStyle>
          <a:p>
            <a:r>
              <a:rPr lang="en-US" altLang="ko-KR" sz="7200"/>
              <a:t>DB</a:t>
            </a:r>
            <a:r>
              <a:rPr lang="en-US" altLang="ko-KR" sz="6000"/>
              <a:t> </a:t>
            </a:r>
            <a:r>
              <a:rPr lang="ko-KR" altLang="en-US" sz="6000"/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3348396855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Box 3"/>
          <p:cNvSpPr/>
          <p:nvPr/>
        </p:nvSpPr>
        <p:spPr>
          <a:xfrm>
            <a:off x="106151" y="563541"/>
            <a:ext cx="1189991" cy="313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cubicBezTo>
                  <a:pt x="21600" y="3600"/>
                  <a:pt x="21600" y="7200"/>
                  <a:pt x="21600" y="10800"/>
                </a:cubicBezTo>
                <a:cubicBezTo>
                  <a:pt x="21600" y="14400"/>
                  <a:pt x="21600" y="1800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1700" spc="-127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lvl1pPr>
          </a:lstStyle>
          <a:p>
            <a:r>
              <a:rPr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DB </a:t>
            </a:r>
            <a:r>
              <a:rPr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설계</a:t>
            </a:r>
            <a:endParaRPr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F46DF98-4EA0-D299-E046-22E652C9AB64}"/>
              </a:ext>
            </a:extLst>
          </p:cNvPr>
          <p:cNvGrpSpPr/>
          <p:nvPr/>
        </p:nvGrpSpPr>
        <p:grpSpPr>
          <a:xfrm>
            <a:off x="0" y="6167393"/>
            <a:ext cx="9144000" cy="487478"/>
            <a:chOff x="0" y="6167393"/>
            <a:chExt cx="9144000" cy="487478"/>
          </a:xfrm>
        </p:grpSpPr>
        <p:sp>
          <p:nvSpPr>
            <p:cNvPr id="3" name="직선 연결선 6">
              <a:extLst>
                <a:ext uri="{FF2B5EF4-FFF2-40B4-BE49-F238E27FC236}">
                  <a16:creationId xmlns:a16="http://schemas.microsoft.com/office/drawing/2014/main" id="{15D90B8C-F3FD-1C48-910A-0C2259C9F82A}"/>
                </a:ext>
              </a:extLst>
            </p:cNvPr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4" name="직사각형 1">
              <a:extLst>
                <a:ext uri="{FF2B5EF4-FFF2-40B4-BE49-F238E27FC236}">
                  <a16:creationId xmlns:a16="http://schemas.microsoft.com/office/drawing/2014/main" id="{ADE1501A-2198-3CCE-4F7E-68E7E7994F39}"/>
                </a:ext>
              </a:extLst>
            </p:cNvPr>
            <p:cNvSpPr txBox="1"/>
            <p:nvPr/>
          </p:nvSpPr>
          <p:spPr>
            <a:xfrm>
              <a:off x="247194" y="6385630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14AF3F6-C551-4C7F-69CC-AD9B16BEEDDC}"/>
              </a:ext>
            </a:extLst>
          </p:cNvPr>
          <p:cNvSpPr txBox="1"/>
          <p:nvPr/>
        </p:nvSpPr>
        <p:spPr>
          <a:xfrm>
            <a:off x="375110" y="1263040"/>
            <a:ext cx="1723493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 eaLnBrk="0">
              <a:defRPr/>
            </a:pPr>
            <a:r>
              <a:rPr lang="ko-KR" altLang="en-US" sz="1600">
                <a:solidFill>
                  <a:schemeClr val="bg1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공지사항 테이블</a:t>
            </a:r>
            <a:r>
              <a:rPr lang="en-US" altLang="ko-KR" sz="1600">
                <a:solidFill>
                  <a:schemeClr val="bg1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 </a:t>
            </a:r>
            <a:endParaRPr lang="ko-KR" altLang="en-US" sz="1600">
              <a:solidFill>
                <a:schemeClr val="bg1"/>
              </a:solidFill>
              <a:latin typeface="Arial" panose="020B0604020202020204" pitchFamily="34" charset="0"/>
              <a:ea typeface="나눔스퀘어라운드 Bold"/>
              <a:cs typeface="Arial" panose="020B060402020202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5861143-45DC-02C2-9D0A-1C0CCC3D87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55247"/>
              </p:ext>
            </p:extLst>
          </p:nvPr>
        </p:nvGraphicFramePr>
        <p:xfrm>
          <a:off x="457200" y="1721313"/>
          <a:ext cx="8229600" cy="543879"/>
        </p:xfrm>
        <a:graphic>
          <a:graphicData uri="http://schemas.openxmlformats.org/drawingml/2006/table">
            <a:tbl>
              <a:tblPr>
                <a:tableStyleId>{46F890A9-2807-4EBB-B81D-B2AA78EC7F39}</a:tableStyleId>
              </a:tblPr>
              <a:tblGrid>
                <a:gridCol w="1110997">
                  <a:extLst>
                    <a:ext uri="{9D8B030D-6E8A-4147-A177-3AD203B41FA5}">
                      <a16:colId xmlns:a16="http://schemas.microsoft.com/office/drawing/2014/main" val="2131936203"/>
                    </a:ext>
                  </a:extLst>
                </a:gridCol>
                <a:gridCol w="1086308">
                  <a:extLst>
                    <a:ext uri="{9D8B030D-6E8A-4147-A177-3AD203B41FA5}">
                      <a16:colId xmlns:a16="http://schemas.microsoft.com/office/drawing/2014/main" val="2826223549"/>
                    </a:ext>
                  </a:extLst>
                </a:gridCol>
                <a:gridCol w="1360627">
                  <a:extLst>
                    <a:ext uri="{9D8B030D-6E8A-4147-A177-3AD203B41FA5}">
                      <a16:colId xmlns:a16="http://schemas.microsoft.com/office/drawing/2014/main" val="2740992499"/>
                    </a:ext>
                  </a:extLst>
                </a:gridCol>
                <a:gridCol w="1163117">
                  <a:extLst>
                    <a:ext uri="{9D8B030D-6E8A-4147-A177-3AD203B41FA5}">
                      <a16:colId xmlns:a16="http://schemas.microsoft.com/office/drawing/2014/main" val="975881517"/>
                    </a:ext>
                  </a:extLst>
                </a:gridCol>
                <a:gridCol w="230428">
                  <a:extLst>
                    <a:ext uri="{9D8B030D-6E8A-4147-A177-3AD203B41FA5}">
                      <a16:colId xmlns:a16="http://schemas.microsoft.com/office/drawing/2014/main" val="3936835883"/>
                    </a:ext>
                  </a:extLst>
                </a:gridCol>
                <a:gridCol w="222199">
                  <a:extLst>
                    <a:ext uri="{9D8B030D-6E8A-4147-A177-3AD203B41FA5}">
                      <a16:colId xmlns:a16="http://schemas.microsoft.com/office/drawing/2014/main" val="1793422370"/>
                    </a:ext>
                  </a:extLst>
                </a:gridCol>
                <a:gridCol w="386791">
                  <a:extLst>
                    <a:ext uri="{9D8B030D-6E8A-4147-A177-3AD203B41FA5}">
                      <a16:colId xmlns:a16="http://schemas.microsoft.com/office/drawing/2014/main" val="2514678751"/>
                    </a:ext>
                  </a:extLst>
                </a:gridCol>
                <a:gridCol w="1053389">
                  <a:extLst>
                    <a:ext uri="{9D8B030D-6E8A-4147-A177-3AD203B41FA5}">
                      <a16:colId xmlns:a16="http://schemas.microsoft.com/office/drawing/2014/main" val="243936980"/>
                    </a:ext>
                  </a:extLst>
                </a:gridCol>
                <a:gridCol w="584301">
                  <a:extLst>
                    <a:ext uri="{9D8B030D-6E8A-4147-A177-3AD203B41FA5}">
                      <a16:colId xmlns:a16="http://schemas.microsoft.com/office/drawing/2014/main" val="764798005"/>
                    </a:ext>
                  </a:extLst>
                </a:gridCol>
                <a:gridCol w="1031443">
                  <a:extLst>
                    <a:ext uri="{9D8B030D-6E8A-4147-A177-3AD203B41FA5}">
                      <a16:colId xmlns:a16="http://schemas.microsoft.com/office/drawing/2014/main" val="1577139550"/>
                    </a:ext>
                  </a:extLst>
                </a:gridCol>
              </a:tblGrid>
              <a:tr h="181293"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물리적 테이블명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물리적 </a:t>
                      </a:r>
                      <a:r>
                        <a:rPr lang="ko-KR" altLang="en-US" sz="1000" b="0" u="none" strike="noStrike" cap="none" spc="0" baseline="0" err="1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컬럼명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논리적 테이블명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논리적 </a:t>
                      </a:r>
                      <a:r>
                        <a:rPr lang="ko-KR" altLang="en-US" sz="1000" b="0" u="none" strike="noStrike" cap="none" spc="0" baseline="0" err="1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컬럼명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PK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FK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NULL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TYPE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DEFAULT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참조 테이블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525457"/>
                  </a:ext>
                </a:extLst>
              </a:tr>
              <a:tr h="181293">
                <a:tc rowSpan="2"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MA_BIZAREA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CD_BIZAREA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사업장코드</a:t>
                      </a:r>
                      <a:b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</a:b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테이블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사업장코드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VARCHAR2(20)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445785"/>
                  </a:ext>
                </a:extLst>
              </a:tr>
              <a:tr h="18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NM_BIZAREA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사업장명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VARCHAR2(20)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789119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493C70C-104F-7B34-FD5B-1AF9586900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028922"/>
              </p:ext>
            </p:extLst>
          </p:nvPr>
        </p:nvGraphicFramePr>
        <p:xfrm>
          <a:off x="457200" y="3097424"/>
          <a:ext cx="8229600" cy="543879"/>
        </p:xfrm>
        <a:graphic>
          <a:graphicData uri="http://schemas.openxmlformats.org/drawingml/2006/table">
            <a:tbl>
              <a:tblPr>
                <a:tableStyleId>{46F890A9-2807-4EBB-B81D-B2AA78EC7F39}</a:tableStyleId>
              </a:tblPr>
              <a:tblGrid>
                <a:gridCol w="1110997">
                  <a:extLst>
                    <a:ext uri="{9D8B030D-6E8A-4147-A177-3AD203B41FA5}">
                      <a16:colId xmlns:a16="http://schemas.microsoft.com/office/drawing/2014/main" val="101537741"/>
                    </a:ext>
                  </a:extLst>
                </a:gridCol>
                <a:gridCol w="1086308">
                  <a:extLst>
                    <a:ext uri="{9D8B030D-6E8A-4147-A177-3AD203B41FA5}">
                      <a16:colId xmlns:a16="http://schemas.microsoft.com/office/drawing/2014/main" val="2265283509"/>
                    </a:ext>
                  </a:extLst>
                </a:gridCol>
                <a:gridCol w="1360627">
                  <a:extLst>
                    <a:ext uri="{9D8B030D-6E8A-4147-A177-3AD203B41FA5}">
                      <a16:colId xmlns:a16="http://schemas.microsoft.com/office/drawing/2014/main" val="2234849792"/>
                    </a:ext>
                  </a:extLst>
                </a:gridCol>
                <a:gridCol w="1163117">
                  <a:extLst>
                    <a:ext uri="{9D8B030D-6E8A-4147-A177-3AD203B41FA5}">
                      <a16:colId xmlns:a16="http://schemas.microsoft.com/office/drawing/2014/main" val="855293295"/>
                    </a:ext>
                  </a:extLst>
                </a:gridCol>
                <a:gridCol w="230428">
                  <a:extLst>
                    <a:ext uri="{9D8B030D-6E8A-4147-A177-3AD203B41FA5}">
                      <a16:colId xmlns:a16="http://schemas.microsoft.com/office/drawing/2014/main" val="2399938422"/>
                    </a:ext>
                  </a:extLst>
                </a:gridCol>
                <a:gridCol w="222199">
                  <a:extLst>
                    <a:ext uri="{9D8B030D-6E8A-4147-A177-3AD203B41FA5}">
                      <a16:colId xmlns:a16="http://schemas.microsoft.com/office/drawing/2014/main" val="1332344229"/>
                    </a:ext>
                  </a:extLst>
                </a:gridCol>
                <a:gridCol w="386791">
                  <a:extLst>
                    <a:ext uri="{9D8B030D-6E8A-4147-A177-3AD203B41FA5}">
                      <a16:colId xmlns:a16="http://schemas.microsoft.com/office/drawing/2014/main" val="676875215"/>
                    </a:ext>
                  </a:extLst>
                </a:gridCol>
                <a:gridCol w="1053389">
                  <a:extLst>
                    <a:ext uri="{9D8B030D-6E8A-4147-A177-3AD203B41FA5}">
                      <a16:colId xmlns:a16="http://schemas.microsoft.com/office/drawing/2014/main" val="90724638"/>
                    </a:ext>
                  </a:extLst>
                </a:gridCol>
                <a:gridCol w="584301">
                  <a:extLst>
                    <a:ext uri="{9D8B030D-6E8A-4147-A177-3AD203B41FA5}">
                      <a16:colId xmlns:a16="http://schemas.microsoft.com/office/drawing/2014/main" val="2646707526"/>
                    </a:ext>
                  </a:extLst>
                </a:gridCol>
                <a:gridCol w="1031443">
                  <a:extLst>
                    <a:ext uri="{9D8B030D-6E8A-4147-A177-3AD203B41FA5}">
                      <a16:colId xmlns:a16="http://schemas.microsoft.com/office/drawing/2014/main" val="3588277071"/>
                    </a:ext>
                  </a:extLst>
                </a:gridCol>
              </a:tblGrid>
              <a:tr h="181293"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물리적 테이블명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물리적 </a:t>
                      </a:r>
                      <a:r>
                        <a:rPr lang="ko-KR" altLang="en-US" sz="1000" b="0" u="none" strike="noStrike" cap="none" spc="0" baseline="0" err="1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컬럼명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논리적 테이블명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논리적 </a:t>
                      </a:r>
                      <a:r>
                        <a:rPr lang="ko-KR" altLang="en-US" sz="1000" b="0" u="none" strike="noStrike" cap="none" spc="0" baseline="0" err="1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컬럼명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PK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FK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NULL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TYPE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DEFAULT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참조 테이블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343563"/>
                  </a:ext>
                </a:extLst>
              </a:tr>
              <a:tr h="181293">
                <a:tc rowSpan="2"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MA_COMPANY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CD_COMPANY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회사코드</a:t>
                      </a:r>
                      <a:b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</a:b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테이블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회사코드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VARCHAR2(20)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0131692"/>
                  </a:ext>
                </a:extLst>
              </a:tr>
              <a:tr h="18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NM_COMPANY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회사명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VARCHAR2(20)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3083898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CF9DA91-BC64-5F33-6EE5-23DABAAD7F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449057"/>
              </p:ext>
            </p:extLst>
          </p:nvPr>
        </p:nvGraphicFramePr>
        <p:xfrm>
          <a:off x="444991" y="4511302"/>
          <a:ext cx="8229600" cy="725172"/>
        </p:xfrm>
        <a:graphic>
          <a:graphicData uri="http://schemas.openxmlformats.org/drawingml/2006/table">
            <a:tbl>
              <a:tblPr>
                <a:tableStyleId>{46F890A9-2807-4EBB-B81D-B2AA78EC7F39}</a:tableStyleId>
              </a:tblPr>
              <a:tblGrid>
                <a:gridCol w="1110997">
                  <a:extLst>
                    <a:ext uri="{9D8B030D-6E8A-4147-A177-3AD203B41FA5}">
                      <a16:colId xmlns:a16="http://schemas.microsoft.com/office/drawing/2014/main" val="2597511425"/>
                    </a:ext>
                  </a:extLst>
                </a:gridCol>
                <a:gridCol w="1086308">
                  <a:extLst>
                    <a:ext uri="{9D8B030D-6E8A-4147-A177-3AD203B41FA5}">
                      <a16:colId xmlns:a16="http://schemas.microsoft.com/office/drawing/2014/main" val="178847924"/>
                    </a:ext>
                  </a:extLst>
                </a:gridCol>
                <a:gridCol w="1360627">
                  <a:extLst>
                    <a:ext uri="{9D8B030D-6E8A-4147-A177-3AD203B41FA5}">
                      <a16:colId xmlns:a16="http://schemas.microsoft.com/office/drawing/2014/main" val="3946224654"/>
                    </a:ext>
                  </a:extLst>
                </a:gridCol>
                <a:gridCol w="1163117">
                  <a:extLst>
                    <a:ext uri="{9D8B030D-6E8A-4147-A177-3AD203B41FA5}">
                      <a16:colId xmlns:a16="http://schemas.microsoft.com/office/drawing/2014/main" val="1790941540"/>
                    </a:ext>
                  </a:extLst>
                </a:gridCol>
                <a:gridCol w="230428">
                  <a:extLst>
                    <a:ext uri="{9D8B030D-6E8A-4147-A177-3AD203B41FA5}">
                      <a16:colId xmlns:a16="http://schemas.microsoft.com/office/drawing/2014/main" val="1538037432"/>
                    </a:ext>
                  </a:extLst>
                </a:gridCol>
                <a:gridCol w="222199">
                  <a:extLst>
                    <a:ext uri="{9D8B030D-6E8A-4147-A177-3AD203B41FA5}">
                      <a16:colId xmlns:a16="http://schemas.microsoft.com/office/drawing/2014/main" val="2553395725"/>
                    </a:ext>
                  </a:extLst>
                </a:gridCol>
                <a:gridCol w="386791">
                  <a:extLst>
                    <a:ext uri="{9D8B030D-6E8A-4147-A177-3AD203B41FA5}">
                      <a16:colId xmlns:a16="http://schemas.microsoft.com/office/drawing/2014/main" val="1455145845"/>
                    </a:ext>
                  </a:extLst>
                </a:gridCol>
                <a:gridCol w="1053389">
                  <a:extLst>
                    <a:ext uri="{9D8B030D-6E8A-4147-A177-3AD203B41FA5}">
                      <a16:colId xmlns:a16="http://schemas.microsoft.com/office/drawing/2014/main" val="1368643892"/>
                    </a:ext>
                  </a:extLst>
                </a:gridCol>
                <a:gridCol w="584301">
                  <a:extLst>
                    <a:ext uri="{9D8B030D-6E8A-4147-A177-3AD203B41FA5}">
                      <a16:colId xmlns:a16="http://schemas.microsoft.com/office/drawing/2014/main" val="2802145659"/>
                    </a:ext>
                  </a:extLst>
                </a:gridCol>
                <a:gridCol w="1031443">
                  <a:extLst>
                    <a:ext uri="{9D8B030D-6E8A-4147-A177-3AD203B41FA5}">
                      <a16:colId xmlns:a16="http://schemas.microsoft.com/office/drawing/2014/main" val="1130797338"/>
                    </a:ext>
                  </a:extLst>
                </a:gridCol>
              </a:tblGrid>
              <a:tr h="181293"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물리적 테이블명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물리적 </a:t>
                      </a:r>
                      <a:r>
                        <a:rPr lang="ko-KR" altLang="en-US" sz="1000" b="0" u="none" strike="noStrike" cap="none" spc="0" baseline="0" err="1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컬럼명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논리적 테이블명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논리적 </a:t>
                      </a:r>
                      <a:r>
                        <a:rPr lang="ko-KR" altLang="en-US" sz="1000" b="0" u="none" strike="noStrike" cap="none" spc="0" baseline="0" err="1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컬럼명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PK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FK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NULL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TYPE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DEFAULT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참조 테이블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842046"/>
                  </a:ext>
                </a:extLst>
              </a:tr>
              <a:tr h="181293">
                <a:tc rowSpan="3"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MA_USER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NO_EMP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사용자정보 테이블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사원번호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Y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VARCHAR2(20)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MA_EMP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1421458"/>
                  </a:ext>
                </a:extLst>
              </a:tr>
              <a:tr h="18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USER_ID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아이디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VARCHAR2(50)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7083627"/>
                  </a:ext>
                </a:extLst>
              </a:tr>
              <a:tr h="18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USER_PWD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패스워드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VARCHAR2(50)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91434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D3EC431-003B-E028-E664-67C2723FC6A7}"/>
              </a:ext>
            </a:extLst>
          </p:cNvPr>
          <p:cNvSpPr txBox="1"/>
          <p:nvPr/>
        </p:nvSpPr>
        <p:spPr>
          <a:xfrm>
            <a:off x="387318" y="2682500"/>
            <a:ext cx="1723493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 eaLnBrk="0">
              <a:defRPr/>
            </a:pPr>
            <a:r>
              <a:rPr lang="ko-KR" altLang="en-US" sz="1600">
                <a:solidFill>
                  <a:schemeClr val="bg1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회사코드 테이블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5EA7F-DAFE-70EC-66EA-F2780028A21C}"/>
              </a:ext>
            </a:extLst>
          </p:cNvPr>
          <p:cNvSpPr txBox="1"/>
          <p:nvPr/>
        </p:nvSpPr>
        <p:spPr>
          <a:xfrm>
            <a:off x="375110" y="4101960"/>
            <a:ext cx="1928592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 eaLnBrk="0">
              <a:defRPr/>
            </a:pPr>
            <a:r>
              <a:rPr lang="ko-KR" altLang="en-US" sz="1600">
                <a:solidFill>
                  <a:schemeClr val="bg1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사용자정보 테이블</a:t>
            </a:r>
          </a:p>
        </p:txBody>
      </p:sp>
    </p:spTree>
    <p:extLst>
      <p:ext uri="{BB962C8B-B14F-4D97-AF65-F5344CB8AC3E}">
        <p14:creationId xmlns:p14="http://schemas.microsoft.com/office/powerpoint/2010/main" val="2962653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Box 3"/>
          <p:cNvSpPr/>
          <p:nvPr/>
        </p:nvSpPr>
        <p:spPr>
          <a:xfrm>
            <a:off x="106151" y="563541"/>
            <a:ext cx="1189991" cy="313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cubicBezTo>
                  <a:pt x="21600" y="3600"/>
                  <a:pt x="21600" y="7200"/>
                  <a:pt x="21600" y="10800"/>
                </a:cubicBezTo>
                <a:cubicBezTo>
                  <a:pt x="21600" y="14400"/>
                  <a:pt x="21600" y="1800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 sz="1700" spc="-127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lvl1pPr>
          </a:lstStyle>
          <a:p>
            <a:r>
              <a:rPr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DB </a:t>
            </a:r>
            <a:r>
              <a:rPr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설계</a:t>
            </a:r>
            <a:endParaRPr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F46DF98-4EA0-D299-E046-22E652C9AB64}"/>
              </a:ext>
            </a:extLst>
          </p:cNvPr>
          <p:cNvGrpSpPr/>
          <p:nvPr/>
        </p:nvGrpSpPr>
        <p:grpSpPr>
          <a:xfrm>
            <a:off x="0" y="6167393"/>
            <a:ext cx="9144000" cy="487478"/>
            <a:chOff x="0" y="6167393"/>
            <a:chExt cx="9144000" cy="487478"/>
          </a:xfrm>
        </p:grpSpPr>
        <p:sp>
          <p:nvSpPr>
            <p:cNvPr id="3" name="직선 연결선 6">
              <a:extLst>
                <a:ext uri="{FF2B5EF4-FFF2-40B4-BE49-F238E27FC236}">
                  <a16:creationId xmlns:a16="http://schemas.microsoft.com/office/drawing/2014/main" id="{15D90B8C-F3FD-1C48-910A-0C2259C9F82A}"/>
                </a:ext>
              </a:extLst>
            </p:cNvPr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4" name="직사각형 1">
              <a:extLst>
                <a:ext uri="{FF2B5EF4-FFF2-40B4-BE49-F238E27FC236}">
                  <a16:creationId xmlns:a16="http://schemas.microsoft.com/office/drawing/2014/main" id="{ADE1501A-2198-3CCE-4F7E-68E7E7994F39}"/>
                </a:ext>
              </a:extLst>
            </p:cNvPr>
            <p:cNvSpPr txBox="1"/>
            <p:nvPr/>
          </p:nvSpPr>
          <p:spPr>
            <a:xfrm>
              <a:off x="247194" y="6385630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14AF3F6-C551-4C7F-69CC-AD9B16BEEDDC}"/>
              </a:ext>
            </a:extLst>
          </p:cNvPr>
          <p:cNvSpPr txBox="1"/>
          <p:nvPr/>
        </p:nvSpPr>
        <p:spPr>
          <a:xfrm>
            <a:off x="400150" y="1189366"/>
            <a:ext cx="1951645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 eaLnBrk="0">
              <a:defRPr/>
            </a:pPr>
            <a:r>
              <a:rPr lang="ko-KR" altLang="en-US" sz="1600">
                <a:solidFill>
                  <a:schemeClr val="bg1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사원정보 테이블</a:t>
            </a:r>
            <a:r>
              <a:rPr lang="en-US" altLang="ko-KR" sz="1600">
                <a:solidFill>
                  <a:schemeClr val="bg1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 </a:t>
            </a:r>
            <a:endParaRPr lang="ko-KR" altLang="en-US" sz="1600">
              <a:solidFill>
                <a:schemeClr val="bg1"/>
              </a:solidFill>
              <a:latin typeface="Arial" panose="020B0604020202020204" pitchFamily="34" charset="0"/>
              <a:ea typeface="나눔스퀘어라운드 Bold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CAD754-9898-06B5-EEB0-28D91374AF91}"/>
              </a:ext>
            </a:extLst>
          </p:cNvPr>
          <p:cNvSpPr txBox="1"/>
          <p:nvPr/>
        </p:nvSpPr>
        <p:spPr>
          <a:xfrm>
            <a:off x="400150" y="3640057"/>
            <a:ext cx="1951645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eaLnBrk="0">
              <a:defRPr/>
            </a:pPr>
            <a:r>
              <a:rPr lang="ko-KR" altLang="en-US" sz="1600">
                <a:solidFill>
                  <a:schemeClr val="bg1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개인정보 테이블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B6E4681-3E83-96F1-A2B3-6F1717EE94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971608"/>
              </p:ext>
            </p:extLst>
          </p:nvPr>
        </p:nvGraphicFramePr>
        <p:xfrm>
          <a:off x="457199" y="1600047"/>
          <a:ext cx="8229600" cy="1631637"/>
        </p:xfrm>
        <a:graphic>
          <a:graphicData uri="http://schemas.openxmlformats.org/drawingml/2006/table">
            <a:tbl>
              <a:tblPr>
                <a:tableStyleId>{46F890A9-2807-4EBB-B81D-B2AA78EC7F39}</a:tableStyleId>
              </a:tblPr>
              <a:tblGrid>
                <a:gridCol w="1110997">
                  <a:extLst>
                    <a:ext uri="{9D8B030D-6E8A-4147-A177-3AD203B41FA5}">
                      <a16:colId xmlns:a16="http://schemas.microsoft.com/office/drawing/2014/main" val="1172963519"/>
                    </a:ext>
                  </a:extLst>
                </a:gridCol>
                <a:gridCol w="1086308">
                  <a:extLst>
                    <a:ext uri="{9D8B030D-6E8A-4147-A177-3AD203B41FA5}">
                      <a16:colId xmlns:a16="http://schemas.microsoft.com/office/drawing/2014/main" val="2074193988"/>
                    </a:ext>
                  </a:extLst>
                </a:gridCol>
                <a:gridCol w="1360627">
                  <a:extLst>
                    <a:ext uri="{9D8B030D-6E8A-4147-A177-3AD203B41FA5}">
                      <a16:colId xmlns:a16="http://schemas.microsoft.com/office/drawing/2014/main" val="2161474016"/>
                    </a:ext>
                  </a:extLst>
                </a:gridCol>
                <a:gridCol w="1163117">
                  <a:extLst>
                    <a:ext uri="{9D8B030D-6E8A-4147-A177-3AD203B41FA5}">
                      <a16:colId xmlns:a16="http://schemas.microsoft.com/office/drawing/2014/main" val="2615480421"/>
                    </a:ext>
                  </a:extLst>
                </a:gridCol>
                <a:gridCol w="230428">
                  <a:extLst>
                    <a:ext uri="{9D8B030D-6E8A-4147-A177-3AD203B41FA5}">
                      <a16:colId xmlns:a16="http://schemas.microsoft.com/office/drawing/2014/main" val="183740921"/>
                    </a:ext>
                  </a:extLst>
                </a:gridCol>
                <a:gridCol w="222199">
                  <a:extLst>
                    <a:ext uri="{9D8B030D-6E8A-4147-A177-3AD203B41FA5}">
                      <a16:colId xmlns:a16="http://schemas.microsoft.com/office/drawing/2014/main" val="4213935672"/>
                    </a:ext>
                  </a:extLst>
                </a:gridCol>
                <a:gridCol w="386791">
                  <a:extLst>
                    <a:ext uri="{9D8B030D-6E8A-4147-A177-3AD203B41FA5}">
                      <a16:colId xmlns:a16="http://schemas.microsoft.com/office/drawing/2014/main" val="673092359"/>
                    </a:ext>
                  </a:extLst>
                </a:gridCol>
                <a:gridCol w="1053389">
                  <a:extLst>
                    <a:ext uri="{9D8B030D-6E8A-4147-A177-3AD203B41FA5}">
                      <a16:colId xmlns:a16="http://schemas.microsoft.com/office/drawing/2014/main" val="427941508"/>
                    </a:ext>
                  </a:extLst>
                </a:gridCol>
                <a:gridCol w="584301">
                  <a:extLst>
                    <a:ext uri="{9D8B030D-6E8A-4147-A177-3AD203B41FA5}">
                      <a16:colId xmlns:a16="http://schemas.microsoft.com/office/drawing/2014/main" val="22325911"/>
                    </a:ext>
                  </a:extLst>
                </a:gridCol>
                <a:gridCol w="1031443">
                  <a:extLst>
                    <a:ext uri="{9D8B030D-6E8A-4147-A177-3AD203B41FA5}">
                      <a16:colId xmlns:a16="http://schemas.microsoft.com/office/drawing/2014/main" val="274059310"/>
                    </a:ext>
                  </a:extLst>
                </a:gridCol>
              </a:tblGrid>
              <a:tr h="18129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lt"/>
                        </a:rPr>
                        <a:t>물리적 테이블명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lt"/>
                        </a:rPr>
                        <a:t>물리적 </a:t>
                      </a:r>
                      <a:r>
                        <a:rPr lang="ko-KR" altLang="en-US" sz="1000" u="none" strike="noStrike" err="1">
                          <a:effectLst/>
                          <a:latin typeface="+mn-lt"/>
                        </a:rPr>
                        <a:t>컬럼명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lt"/>
                        </a:rPr>
                        <a:t>논리적 테이블명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lt"/>
                        </a:rPr>
                        <a:t>논리적 컬럼명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n-lt"/>
                        </a:rPr>
                        <a:t>PK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n-lt"/>
                        </a:rPr>
                        <a:t>FK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n-lt"/>
                        </a:rPr>
                        <a:t>NULL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n-lt"/>
                        </a:rPr>
                        <a:t>TYPE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n-lt"/>
                        </a:rPr>
                        <a:t>DEFAULT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lt"/>
                        </a:rPr>
                        <a:t>참조 테이블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698430"/>
                  </a:ext>
                </a:extLst>
              </a:tr>
              <a:tr h="181293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n-lt"/>
                        </a:rPr>
                        <a:t>MA_EMP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n-lt"/>
                        </a:rPr>
                        <a:t>NO_EMP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lt"/>
                        </a:rPr>
                        <a:t>사원정보 테이블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lt"/>
                        </a:rPr>
                        <a:t>사원번호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n-lt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n-lt"/>
                        </a:rPr>
                        <a:t>VARCHAR2(20)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38538104"/>
                  </a:ext>
                </a:extLst>
              </a:tr>
              <a:tr h="18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n-lt"/>
                        </a:rPr>
                        <a:t>NM_EMP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lt"/>
                        </a:rPr>
                        <a:t>사원명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n-lt"/>
                        </a:rPr>
                        <a:t>VARCHAR2(20)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6621197"/>
                  </a:ext>
                </a:extLst>
              </a:tr>
              <a:tr h="18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n-lt"/>
                        </a:rPr>
                        <a:t>ENTER_DATE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lt"/>
                        </a:rPr>
                        <a:t>입사일자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n-lt"/>
                        </a:rPr>
                        <a:t>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3014574"/>
                  </a:ext>
                </a:extLst>
              </a:tr>
              <a:tr h="18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n-lt"/>
                        </a:rPr>
                        <a:t>BIRTH_DATE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lt"/>
                        </a:rPr>
                        <a:t>생년월일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n-lt"/>
                        </a:rPr>
                        <a:t>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5826039"/>
                  </a:ext>
                </a:extLst>
              </a:tr>
              <a:tr h="18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n-lt"/>
                        </a:rPr>
                        <a:t>RETIRE_DATE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lt"/>
                        </a:rPr>
                        <a:t>퇴사일자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n-lt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n-lt"/>
                        </a:rPr>
                        <a:t>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6220207"/>
                  </a:ext>
                </a:extLst>
              </a:tr>
              <a:tr h="18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n-lt"/>
                        </a:rPr>
                        <a:t>CD_EMP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lt"/>
                        </a:rPr>
                        <a:t>재직구분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n-lt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n-lt"/>
                        </a:rPr>
                        <a:t>VARCHAR2(20)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+mn-lt"/>
                        </a:rPr>
                        <a:t>001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n-lt"/>
                        </a:rPr>
                        <a:t>MA_CODE_EMP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9444185"/>
                  </a:ext>
                </a:extLst>
              </a:tr>
              <a:tr h="18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n-lt"/>
                        </a:rPr>
                        <a:t>CD_DEPT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lt"/>
                        </a:rPr>
                        <a:t>부서코드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n-lt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n-lt"/>
                        </a:rPr>
                        <a:t>VARCHAR2(20)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n-lt"/>
                        </a:rPr>
                        <a:t>MA_DEPT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00646120"/>
                  </a:ext>
                </a:extLst>
              </a:tr>
              <a:tr h="18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n-lt"/>
                        </a:rPr>
                        <a:t>CD_JIK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lt"/>
                        </a:rPr>
                        <a:t>직급코드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n-lt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n-lt"/>
                        </a:rPr>
                        <a:t>VARCHAR2(20)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n-lt"/>
                        </a:rPr>
                        <a:t>MA_JIKUP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8983450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BB135BF-2578-142E-D4AF-1927459A6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31065"/>
              </p:ext>
            </p:extLst>
          </p:nvPr>
        </p:nvGraphicFramePr>
        <p:xfrm>
          <a:off x="457199" y="4045875"/>
          <a:ext cx="8229600" cy="1450344"/>
        </p:xfrm>
        <a:graphic>
          <a:graphicData uri="http://schemas.openxmlformats.org/drawingml/2006/table">
            <a:tbl>
              <a:tblPr>
                <a:tableStyleId>{46F890A9-2807-4EBB-B81D-B2AA78EC7F39}</a:tableStyleId>
              </a:tblPr>
              <a:tblGrid>
                <a:gridCol w="1110997">
                  <a:extLst>
                    <a:ext uri="{9D8B030D-6E8A-4147-A177-3AD203B41FA5}">
                      <a16:colId xmlns:a16="http://schemas.microsoft.com/office/drawing/2014/main" val="2646864297"/>
                    </a:ext>
                  </a:extLst>
                </a:gridCol>
                <a:gridCol w="1086308">
                  <a:extLst>
                    <a:ext uri="{9D8B030D-6E8A-4147-A177-3AD203B41FA5}">
                      <a16:colId xmlns:a16="http://schemas.microsoft.com/office/drawing/2014/main" val="3332815757"/>
                    </a:ext>
                  </a:extLst>
                </a:gridCol>
                <a:gridCol w="1360627">
                  <a:extLst>
                    <a:ext uri="{9D8B030D-6E8A-4147-A177-3AD203B41FA5}">
                      <a16:colId xmlns:a16="http://schemas.microsoft.com/office/drawing/2014/main" val="3124180406"/>
                    </a:ext>
                  </a:extLst>
                </a:gridCol>
                <a:gridCol w="1163117">
                  <a:extLst>
                    <a:ext uri="{9D8B030D-6E8A-4147-A177-3AD203B41FA5}">
                      <a16:colId xmlns:a16="http://schemas.microsoft.com/office/drawing/2014/main" val="324685819"/>
                    </a:ext>
                  </a:extLst>
                </a:gridCol>
                <a:gridCol w="230428">
                  <a:extLst>
                    <a:ext uri="{9D8B030D-6E8A-4147-A177-3AD203B41FA5}">
                      <a16:colId xmlns:a16="http://schemas.microsoft.com/office/drawing/2014/main" val="3841065926"/>
                    </a:ext>
                  </a:extLst>
                </a:gridCol>
                <a:gridCol w="222199">
                  <a:extLst>
                    <a:ext uri="{9D8B030D-6E8A-4147-A177-3AD203B41FA5}">
                      <a16:colId xmlns:a16="http://schemas.microsoft.com/office/drawing/2014/main" val="165757853"/>
                    </a:ext>
                  </a:extLst>
                </a:gridCol>
                <a:gridCol w="386791">
                  <a:extLst>
                    <a:ext uri="{9D8B030D-6E8A-4147-A177-3AD203B41FA5}">
                      <a16:colId xmlns:a16="http://schemas.microsoft.com/office/drawing/2014/main" val="1149955594"/>
                    </a:ext>
                  </a:extLst>
                </a:gridCol>
                <a:gridCol w="1053389">
                  <a:extLst>
                    <a:ext uri="{9D8B030D-6E8A-4147-A177-3AD203B41FA5}">
                      <a16:colId xmlns:a16="http://schemas.microsoft.com/office/drawing/2014/main" val="3969736197"/>
                    </a:ext>
                  </a:extLst>
                </a:gridCol>
                <a:gridCol w="584301">
                  <a:extLst>
                    <a:ext uri="{9D8B030D-6E8A-4147-A177-3AD203B41FA5}">
                      <a16:colId xmlns:a16="http://schemas.microsoft.com/office/drawing/2014/main" val="4055599248"/>
                    </a:ext>
                  </a:extLst>
                </a:gridCol>
                <a:gridCol w="1031443">
                  <a:extLst>
                    <a:ext uri="{9D8B030D-6E8A-4147-A177-3AD203B41FA5}">
                      <a16:colId xmlns:a16="http://schemas.microsoft.com/office/drawing/2014/main" val="2474362143"/>
                    </a:ext>
                  </a:extLst>
                </a:gridCol>
              </a:tblGrid>
              <a:tr h="181293"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물리적 테이블명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물리적 </a:t>
                      </a:r>
                      <a:r>
                        <a:rPr lang="ko-KR" altLang="en-US" sz="1000" b="0" u="none" strike="noStrike" cap="none" spc="0" baseline="0" err="1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컬럼명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논리적 테이블명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논리적 </a:t>
                      </a:r>
                      <a:r>
                        <a:rPr lang="ko-KR" altLang="en-US" sz="1000" b="0" u="none" strike="noStrike" cap="none" spc="0" baseline="0" err="1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컬럼명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PK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FK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NULL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TYPE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DEFAULT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참조 테이블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83733"/>
                  </a:ext>
                </a:extLst>
              </a:tr>
              <a:tr h="181293">
                <a:tc rowSpan="7"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MA_EMP_PRIVATE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NO_EMP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개인정보 테이블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사원번호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Y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VARCHAR2(20)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MA_EMP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036834"/>
                  </a:ext>
                </a:extLst>
              </a:tr>
              <a:tr h="18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EMAIL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이메일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Y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VARCHAR2(50)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746928"/>
                  </a:ext>
                </a:extLst>
              </a:tr>
              <a:tr h="18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NM_ADDR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주소지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Y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VARCHAR2(200)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5671713"/>
                  </a:ext>
                </a:extLst>
              </a:tr>
              <a:tr h="18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PHONE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연락처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VARCHAR2(50)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7428585"/>
                  </a:ext>
                </a:extLst>
              </a:tr>
              <a:tr h="18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NO_RES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주민등록번호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VARCHAR2(20)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5353612"/>
                  </a:ext>
                </a:extLst>
              </a:tr>
              <a:tr h="18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NM_ADDR1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도로명주소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Y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VARCHAR2(50)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2248847"/>
                  </a:ext>
                </a:extLst>
              </a:tr>
              <a:tr h="18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NM_ADDR2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상세주소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Y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+mn-lt"/>
                          <a:sym typeface="맑은 고딕"/>
                        </a:rPr>
                        <a:t>VARCHAR2(50)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079150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Box 3"/>
          <p:cNvSpPr/>
          <p:nvPr/>
        </p:nvSpPr>
        <p:spPr>
          <a:xfrm>
            <a:off x="106151" y="563541"/>
            <a:ext cx="1189991" cy="313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cubicBezTo>
                  <a:pt x="21600" y="3600"/>
                  <a:pt x="21600" y="7200"/>
                  <a:pt x="21600" y="10800"/>
                </a:cubicBezTo>
                <a:cubicBezTo>
                  <a:pt x="21600" y="14400"/>
                  <a:pt x="21600" y="1800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1700" spc="-127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lvl1pPr>
          </a:lstStyle>
          <a:p>
            <a:r>
              <a:rPr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DB </a:t>
            </a:r>
            <a:r>
              <a:rPr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설계</a:t>
            </a:r>
            <a:endParaRPr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F46DF98-4EA0-D299-E046-22E652C9AB64}"/>
              </a:ext>
            </a:extLst>
          </p:cNvPr>
          <p:cNvGrpSpPr/>
          <p:nvPr/>
        </p:nvGrpSpPr>
        <p:grpSpPr>
          <a:xfrm>
            <a:off x="0" y="6167393"/>
            <a:ext cx="9144000" cy="487478"/>
            <a:chOff x="0" y="6167393"/>
            <a:chExt cx="9144000" cy="487478"/>
          </a:xfrm>
        </p:grpSpPr>
        <p:sp>
          <p:nvSpPr>
            <p:cNvPr id="3" name="직선 연결선 6">
              <a:extLst>
                <a:ext uri="{FF2B5EF4-FFF2-40B4-BE49-F238E27FC236}">
                  <a16:creationId xmlns:a16="http://schemas.microsoft.com/office/drawing/2014/main" id="{15D90B8C-F3FD-1C48-910A-0C2259C9F82A}"/>
                </a:ext>
              </a:extLst>
            </p:cNvPr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4" name="직사각형 1">
              <a:extLst>
                <a:ext uri="{FF2B5EF4-FFF2-40B4-BE49-F238E27FC236}">
                  <a16:creationId xmlns:a16="http://schemas.microsoft.com/office/drawing/2014/main" id="{ADE1501A-2198-3CCE-4F7E-68E7E7994F39}"/>
                </a:ext>
              </a:extLst>
            </p:cNvPr>
            <p:cNvSpPr txBox="1"/>
            <p:nvPr/>
          </p:nvSpPr>
          <p:spPr>
            <a:xfrm>
              <a:off x="247194" y="6385630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14AF3F6-C551-4C7F-69CC-AD9B16BEEDDC}"/>
              </a:ext>
            </a:extLst>
          </p:cNvPr>
          <p:cNvSpPr txBox="1"/>
          <p:nvPr/>
        </p:nvSpPr>
        <p:spPr>
          <a:xfrm>
            <a:off x="363049" y="1251440"/>
            <a:ext cx="1951645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 eaLnBrk="0">
              <a:defRPr/>
            </a:pPr>
            <a:r>
              <a:rPr lang="ko-KR" altLang="en-US" sz="1600">
                <a:solidFill>
                  <a:schemeClr val="bg1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공지사항 테이블</a:t>
            </a:r>
            <a:r>
              <a:rPr lang="en-US" altLang="ko-KR" sz="1600">
                <a:solidFill>
                  <a:schemeClr val="bg1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 </a:t>
            </a:r>
            <a:endParaRPr lang="ko-KR" altLang="en-US" sz="1600">
              <a:solidFill>
                <a:schemeClr val="bg1"/>
              </a:solidFill>
              <a:latin typeface="Arial" panose="020B0604020202020204" pitchFamily="34" charset="0"/>
              <a:ea typeface="나눔스퀘어라운드 Bold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CAD754-9898-06B5-EEB0-28D91374AF91}"/>
              </a:ext>
            </a:extLst>
          </p:cNvPr>
          <p:cNvSpPr txBox="1"/>
          <p:nvPr/>
        </p:nvSpPr>
        <p:spPr>
          <a:xfrm>
            <a:off x="430049" y="3956743"/>
            <a:ext cx="2548148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eaLnBrk="0">
              <a:defRPr/>
            </a:pPr>
            <a:r>
              <a:rPr lang="ko-KR" altLang="en-US" sz="1600">
                <a:solidFill>
                  <a:schemeClr val="bg1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공지사항 댓글관련 테이블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B46942C-C715-65D2-D41F-52B0EA7DA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746441"/>
              </p:ext>
            </p:extLst>
          </p:nvPr>
        </p:nvGraphicFramePr>
        <p:xfrm>
          <a:off x="442881" y="1707996"/>
          <a:ext cx="8229601" cy="147122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110997">
                  <a:extLst>
                    <a:ext uri="{9D8B030D-6E8A-4147-A177-3AD203B41FA5}">
                      <a16:colId xmlns:a16="http://schemas.microsoft.com/office/drawing/2014/main" val="2121728048"/>
                    </a:ext>
                  </a:extLst>
                </a:gridCol>
                <a:gridCol w="1086308">
                  <a:extLst>
                    <a:ext uri="{9D8B030D-6E8A-4147-A177-3AD203B41FA5}">
                      <a16:colId xmlns:a16="http://schemas.microsoft.com/office/drawing/2014/main" val="3307302308"/>
                    </a:ext>
                  </a:extLst>
                </a:gridCol>
                <a:gridCol w="1360627">
                  <a:extLst>
                    <a:ext uri="{9D8B030D-6E8A-4147-A177-3AD203B41FA5}">
                      <a16:colId xmlns:a16="http://schemas.microsoft.com/office/drawing/2014/main" val="4210535218"/>
                    </a:ext>
                  </a:extLst>
                </a:gridCol>
                <a:gridCol w="1163117">
                  <a:extLst>
                    <a:ext uri="{9D8B030D-6E8A-4147-A177-3AD203B41FA5}">
                      <a16:colId xmlns:a16="http://schemas.microsoft.com/office/drawing/2014/main" val="2046157523"/>
                    </a:ext>
                  </a:extLst>
                </a:gridCol>
                <a:gridCol w="230428">
                  <a:extLst>
                    <a:ext uri="{9D8B030D-6E8A-4147-A177-3AD203B41FA5}">
                      <a16:colId xmlns:a16="http://schemas.microsoft.com/office/drawing/2014/main" val="2547683054"/>
                    </a:ext>
                  </a:extLst>
                </a:gridCol>
                <a:gridCol w="222199">
                  <a:extLst>
                    <a:ext uri="{9D8B030D-6E8A-4147-A177-3AD203B41FA5}">
                      <a16:colId xmlns:a16="http://schemas.microsoft.com/office/drawing/2014/main" val="4144774410"/>
                    </a:ext>
                  </a:extLst>
                </a:gridCol>
                <a:gridCol w="386791">
                  <a:extLst>
                    <a:ext uri="{9D8B030D-6E8A-4147-A177-3AD203B41FA5}">
                      <a16:colId xmlns:a16="http://schemas.microsoft.com/office/drawing/2014/main" val="2828382129"/>
                    </a:ext>
                  </a:extLst>
                </a:gridCol>
                <a:gridCol w="1083890">
                  <a:extLst>
                    <a:ext uri="{9D8B030D-6E8A-4147-A177-3AD203B41FA5}">
                      <a16:colId xmlns:a16="http://schemas.microsoft.com/office/drawing/2014/main" val="3273033256"/>
                    </a:ext>
                  </a:extLst>
                </a:gridCol>
                <a:gridCol w="632389">
                  <a:extLst>
                    <a:ext uri="{9D8B030D-6E8A-4147-A177-3AD203B41FA5}">
                      <a16:colId xmlns:a16="http://schemas.microsoft.com/office/drawing/2014/main" val="470829930"/>
                    </a:ext>
                  </a:extLst>
                </a:gridCol>
                <a:gridCol w="952855">
                  <a:extLst>
                    <a:ext uri="{9D8B030D-6E8A-4147-A177-3AD203B41FA5}">
                      <a16:colId xmlns:a16="http://schemas.microsoft.com/office/drawing/2014/main" val="757109734"/>
                    </a:ext>
                  </a:extLst>
                </a:gridCol>
              </a:tblGrid>
              <a:tr h="181293"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물리적 테이블명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물리적 </a:t>
                      </a:r>
                      <a:r>
                        <a:rPr lang="ko-KR" altLang="en-US" sz="1000" b="0" u="none" strike="noStrike" cap="none" spc="0" baseline="0" err="1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컬럼명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논리적 테이블명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논리적 컬럼명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PK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FK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NULL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TYPE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DEFAULT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참조 테이블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3611093"/>
                  </a:ext>
                </a:extLst>
              </a:tr>
              <a:tr h="181293">
                <a:tc rowSpan="7"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MA_BOARD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B_NO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/>
                </a:tc>
                <a:tc rowSpan="7"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공지사항 테이블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글 고유번호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Y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NUMBER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58345865"/>
                  </a:ext>
                </a:extLst>
              </a:tr>
              <a:tr h="1856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SUBJECT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제목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VARCHAR2(50)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29767756"/>
                  </a:ext>
                </a:extLst>
              </a:tr>
              <a:tr h="1977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CONTENT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내용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Y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VARCHAR2(3000)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5517408"/>
                  </a:ext>
                </a:extLst>
              </a:tr>
              <a:tr h="18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REG_DATE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등록일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DATE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SYSDATE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66380916"/>
                  </a:ext>
                </a:extLst>
              </a:tr>
              <a:tr h="18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READCOUNT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조회수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NUMBER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95735737"/>
                  </a:ext>
                </a:extLst>
              </a:tr>
              <a:tr h="18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PRINT_NO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화면출력번호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NUMBER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17161999"/>
                  </a:ext>
                </a:extLst>
              </a:tr>
              <a:tr h="18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GROUP_NO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글그룹번호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NUMBER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89308395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29AA0AC-DDFC-6E27-3BDD-0CD85AF37F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707245"/>
              </p:ext>
            </p:extLst>
          </p:nvPr>
        </p:nvGraphicFramePr>
        <p:xfrm>
          <a:off x="430049" y="4404415"/>
          <a:ext cx="8229600" cy="1087758"/>
        </p:xfrm>
        <a:graphic>
          <a:graphicData uri="http://schemas.openxmlformats.org/drawingml/2006/table">
            <a:tbl>
              <a:tblPr>
                <a:tableStyleId>{46F890A9-2807-4EBB-B81D-B2AA78EC7F39}</a:tableStyleId>
              </a:tblPr>
              <a:tblGrid>
                <a:gridCol w="1110997">
                  <a:extLst>
                    <a:ext uri="{9D8B030D-6E8A-4147-A177-3AD203B41FA5}">
                      <a16:colId xmlns:a16="http://schemas.microsoft.com/office/drawing/2014/main" val="2368310024"/>
                    </a:ext>
                  </a:extLst>
                </a:gridCol>
                <a:gridCol w="1086308">
                  <a:extLst>
                    <a:ext uri="{9D8B030D-6E8A-4147-A177-3AD203B41FA5}">
                      <a16:colId xmlns:a16="http://schemas.microsoft.com/office/drawing/2014/main" val="1843798925"/>
                    </a:ext>
                  </a:extLst>
                </a:gridCol>
                <a:gridCol w="1360627">
                  <a:extLst>
                    <a:ext uri="{9D8B030D-6E8A-4147-A177-3AD203B41FA5}">
                      <a16:colId xmlns:a16="http://schemas.microsoft.com/office/drawing/2014/main" val="630991334"/>
                    </a:ext>
                  </a:extLst>
                </a:gridCol>
                <a:gridCol w="1163117">
                  <a:extLst>
                    <a:ext uri="{9D8B030D-6E8A-4147-A177-3AD203B41FA5}">
                      <a16:colId xmlns:a16="http://schemas.microsoft.com/office/drawing/2014/main" val="3906576530"/>
                    </a:ext>
                  </a:extLst>
                </a:gridCol>
                <a:gridCol w="230428">
                  <a:extLst>
                    <a:ext uri="{9D8B030D-6E8A-4147-A177-3AD203B41FA5}">
                      <a16:colId xmlns:a16="http://schemas.microsoft.com/office/drawing/2014/main" val="2000614656"/>
                    </a:ext>
                  </a:extLst>
                </a:gridCol>
                <a:gridCol w="222199">
                  <a:extLst>
                    <a:ext uri="{9D8B030D-6E8A-4147-A177-3AD203B41FA5}">
                      <a16:colId xmlns:a16="http://schemas.microsoft.com/office/drawing/2014/main" val="3921366329"/>
                    </a:ext>
                  </a:extLst>
                </a:gridCol>
                <a:gridCol w="386791">
                  <a:extLst>
                    <a:ext uri="{9D8B030D-6E8A-4147-A177-3AD203B41FA5}">
                      <a16:colId xmlns:a16="http://schemas.microsoft.com/office/drawing/2014/main" val="3415971889"/>
                    </a:ext>
                  </a:extLst>
                </a:gridCol>
                <a:gridCol w="1093949">
                  <a:extLst>
                    <a:ext uri="{9D8B030D-6E8A-4147-A177-3AD203B41FA5}">
                      <a16:colId xmlns:a16="http://schemas.microsoft.com/office/drawing/2014/main" val="3356685889"/>
                    </a:ext>
                  </a:extLst>
                </a:gridCol>
                <a:gridCol w="623843">
                  <a:extLst>
                    <a:ext uri="{9D8B030D-6E8A-4147-A177-3AD203B41FA5}">
                      <a16:colId xmlns:a16="http://schemas.microsoft.com/office/drawing/2014/main" val="377732291"/>
                    </a:ext>
                  </a:extLst>
                </a:gridCol>
                <a:gridCol w="951341">
                  <a:extLst>
                    <a:ext uri="{9D8B030D-6E8A-4147-A177-3AD203B41FA5}">
                      <a16:colId xmlns:a16="http://schemas.microsoft.com/office/drawing/2014/main" val="875380359"/>
                    </a:ext>
                  </a:extLst>
                </a:gridCol>
              </a:tblGrid>
              <a:tr h="181293"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물리적 테이블명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물리적 </a:t>
                      </a:r>
                      <a:r>
                        <a:rPr lang="ko-KR" altLang="en-US" sz="1000" b="0" u="none" strike="noStrike" cap="none" spc="0" baseline="0" err="1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컬럼명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논리적 테이블명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논리적 </a:t>
                      </a:r>
                      <a:r>
                        <a:rPr lang="ko-KR" altLang="en-US" sz="1000" b="0" u="none" strike="noStrike" cap="none" spc="0" baseline="0" err="1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컬럼명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PK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FK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NULL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TYPE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DEFAULT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참조 테이블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372134"/>
                  </a:ext>
                </a:extLst>
              </a:tr>
              <a:tr h="181293">
                <a:tc rowSpan="5"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MA_RE_BOARD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B_NO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공지사항 댓글관련</a:t>
                      </a:r>
                      <a:b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</a:b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테이블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글 고유번호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Y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NUMBER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MA_BOARD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330551"/>
                  </a:ext>
                </a:extLst>
              </a:tr>
              <a:tr h="18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REG_DATE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등록일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DATE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SYSDATE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0193098"/>
                  </a:ext>
                </a:extLst>
              </a:tr>
              <a:tr h="18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NO_EMP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사원번호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Y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VARCHAR2(20)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MA_EMP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149170"/>
                  </a:ext>
                </a:extLst>
              </a:tr>
              <a:tr h="18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CONTENT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내용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VARCHAR2(3000)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3440620"/>
                  </a:ext>
                </a:extLst>
              </a:tr>
              <a:tr h="18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PRINT_LEVEL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댓글 들여쓰기 레벨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NUMBER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044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0404944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Box 3"/>
          <p:cNvSpPr/>
          <p:nvPr/>
        </p:nvSpPr>
        <p:spPr>
          <a:xfrm>
            <a:off x="106151" y="563541"/>
            <a:ext cx="1189991" cy="313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cubicBezTo>
                  <a:pt x="21600" y="3600"/>
                  <a:pt x="21600" y="7200"/>
                  <a:pt x="21600" y="10800"/>
                </a:cubicBezTo>
                <a:cubicBezTo>
                  <a:pt x="21600" y="14400"/>
                  <a:pt x="21600" y="1800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 sz="1700" spc="-127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lvl1pPr>
          </a:lstStyle>
          <a:p>
            <a:r>
              <a:rPr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DB </a:t>
            </a:r>
            <a:r>
              <a:rPr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설계</a:t>
            </a:r>
            <a:endParaRPr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F46DF98-4EA0-D299-E046-22E652C9AB64}"/>
              </a:ext>
            </a:extLst>
          </p:cNvPr>
          <p:cNvGrpSpPr/>
          <p:nvPr/>
        </p:nvGrpSpPr>
        <p:grpSpPr>
          <a:xfrm>
            <a:off x="0" y="6167393"/>
            <a:ext cx="9144000" cy="487478"/>
            <a:chOff x="0" y="6167393"/>
            <a:chExt cx="9144000" cy="487478"/>
          </a:xfrm>
        </p:grpSpPr>
        <p:sp>
          <p:nvSpPr>
            <p:cNvPr id="3" name="직선 연결선 6">
              <a:extLst>
                <a:ext uri="{FF2B5EF4-FFF2-40B4-BE49-F238E27FC236}">
                  <a16:creationId xmlns:a16="http://schemas.microsoft.com/office/drawing/2014/main" id="{15D90B8C-F3FD-1C48-910A-0C2259C9F82A}"/>
                </a:ext>
              </a:extLst>
            </p:cNvPr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4" name="직사각형 1">
              <a:extLst>
                <a:ext uri="{FF2B5EF4-FFF2-40B4-BE49-F238E27FC236}">
                  <a16:creationId xmlns:a16="http://schemas.microsoft.com/office/drawing/2014/main" id="{ADE1501A-2198-3CCE-4F7E-68E7E7994F39}"/>
                </a:ext>
              </a:extLst>
            </p:cNvPr>
            <p:cNvSpPr txBox="1"/>
            <p:nvPr/>
          </p:nvSpPr>
          <p:spPr>
            <a:xfrm>
              <a:off x="247194" y="6385630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14AF3F6-C551-4C7F-69CC-AD9B16BEEDDC}"/>
              </a:ext>
            </a:extLst>
          </p:cNvPr>
          <p:cNvSpPr txBox="1"/>
          <p:nvPr/>
        </p:nvSpPr>
        <p:spPr>
          <a:xfrm>
            <a:off x="400152" y="1342823"/>
            <a:ext cx="1719206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 eaLnBrk="0">
              <a:defRPr/>
            </a:pPr>
            <a:r>
              <a:rPr lang="ko-KR" altLang="en-US" sz="1600">
                <a:solidFill>
                  <a:schemeClr val="bg1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부서정보 테이블</a:t>
            </a:r>
            <a:r>
              <a:rPr lang="en-US" altLang="ko-KR" sz="1600">
                <a:solidFill>
                  <a:schemeClr val="bg1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 </a:t>
            </a:r>
            <a:endParaRPr lang="ko-KR" altLang="en-US" sz="1600">
              <a:solidFill>
                <a:schemeClr val="bg1"/>
              </a:solidFill>
              <a:latin typeface="Arial" panose="020B0604020202020204" pitchFamily="34" charset="0"/>
              <a:ea typeface="나눔스퀘어라운드 Bold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CAD754-9898-06B5-EEB0-28D91374AF91}"/>
              </a:ext>
            </a:extLst>
          </p:cNvPr>
          <p:cNvSpPr txBox="1"/>
          <p:nvPr/>
        </p:nvSpPr>
        <p:spPr>
          <a:xfrm>
            <a:off x="400151" y="4027587"/>
            <a:ext cx="2095221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eaLnBrk="0">
              <a:defRPr/>
            </a:pPr>
            <a:r>
              <a:rPr lang="ko-KR" altLang="en-US" sz="1600">
                <a:solidFill>
                  <a:schemeClr val="bg1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재직구분코드 테이블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BDE357A-2F04-BBBE-BA9A-EDE0141BB0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417171"/>
              </p:ext>
            </p:extLst>
          </p:nvPr>
        </p:nvGraphicFramePr>
        <p:xfrm>
          <a:off x="457200" y="1791953"/>
          <a:ext cx="8229600" cy="543879"/>
        </p:xfrm>
        <a:graphic>
          <a:graphicData uri="http://schemas.openxmlformats.org/drawingml/2006/table">
            <a:tbl>
              <a:tblPr>
                <a:tableStyleId>{46F890A9-2807-4EBB-B81D-B2AA78EC7F39}</a:tableStyleId>
              </a:tblPr>
              <a:tblGrid>
                <a:gridCol w="1110997">
                  <a:extLst>
                    <a:ext uri="{9D8B030D-6E8A-4147-A177-3AD203B41FA5}">
                      <a16:colId xmlns:a16="http://schemas.microsoft.com/office/drawing/2014/main" val="131869357"/>
                    </a:ext>
                  </a:extLst>
                </a:gridCol>
                <a:gridCol w="1086308">
                  <a:extLst>
                    <a:ext uri="{9D8B030D-6E8A-4147-A177-3AD203B41FA5}">
                      <a16:colId xmlns:a16="http://schemas.microsoft.com/office/drawing/2014/main" val="2421059639"/>
                    </a:ext>
                  </a:extLst>
                </a:gridCol>
                <a:gridCol w="1360627">
                  <a:extLst>
                    <a:ext uri="{9D8B030D-6E8A-4147-A177-3AD203B41FA5}">
                      <a16:colId xmlns:a16="http://schemas.microsoft.com/office/drawing/2014/main" val="2716509878"/>
                    </a:ext>
                  </a:extLst>
                </a:gridCol>
                <a:gridCol w="1163117">
                  <a:extLst>
                    <a:ext uri="{9D8B030D-6E8A-4147-A177-3AD203B41FA5}">
                      <a16:colId xmlns:a16="http://schemas.microsoft.com/office/drawing/2014/main" val="3043186366"/>
                    </a:ext>
                  </a:extLst>
                </a:gridCol>
                <a:gridCol w="230428">
                  <a:extLst>
                    <a:ext uri="{9D8B030D-6E8A-4147-A177-3AD203B41FA5}">
                      <a16:colId xmlns:a16="http://schemas.microsoft.com/office/drawing/2014/main" val="2880706446"/>
                    </a:ext>
                  </a:extLst>
                </a:gridCol>
                <a:gridCol w="222199">
                  <a:extLst>
                    <a:ext uri="{9D8B030D-6E8A-4147-A177-3AD203B41FA5}">
                      <a16:colId xmlns:a16="http://schemas.microsoft.com/office/drawing/2014/main" val="174028503"/>
                    </a:ext>
                  </a:extLst>
                </a:gridCol>
                <a:gridCol w="386791">
                  <a:extLst>
                    <a:ext uri="{9D8B030D-6E8A-4147-A177-3AD203B41FA5}">
                      <a16:colId xmlns:a16="http://schemas.microsoft.com/office/drawing/2014/main" val="114188232"/>
                    </a:ext>
                  </a:extLst>
                </a:gridCol>
                <a:gridCol w="1053389">
                  <a:extLst>
                    <a:ext uri="{9D8B030D-6E8A-4147-A177-3AD203B41FA5}">
                      <a16:colId xmlns:a16="http://schemas.microsoft.com/office/drawing/2014/main" val="4261490549"/>
                    </a:ext>
                  </a:extLst>
                </a:gridCol>
                <a:gridCol w="584301">
                  <a:extLst>
                    <a:ext uri="{9D8B030D-6E8A-4147-A177-3AD203B41FA5}">
                      <a16:colId xmlns:a16="http://schemas.microsoft.com/office/drawing/2014/main" val="12583091"/>
                    </a:ext>
                  </a:extLst>
                </a:gridCol>
                <a:gridCol w="1031443">
                  <a:extLst>
                    <a:ext uri="{9D8B030D-6E8A-4147-A177-3AD203B41FA5}">
                      <a16:colId xmlns:a16="http://schemas.microsoft.com/office/drawing/2014/main" val="211995329"/>
                    </a:ext>
                  </a:extLst>
                </a:gridCol>
              </a:tblGrid>
              <a:tr h="181293"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물리적 테이블명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물리적 </a:t>
                      </a:r>
                      <a:r>
                        <a:rPr lang="ko-KR" altLang="en-US" sz="1000" b="0" u="none" strike="noStrike" cap="none" spc="0" baseline="0" err="1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컬럼명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논리적 테이블명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논리적 </a:t>
                      </a:r>
                      <a:r>
                        <a:rPr lang="ko-KR" altLang="en-US" sz="1000" b="0" u="none" strike="noStrike" cap="none" spc="0" baseline="0" err="1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컬럼명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PK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FK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NULL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TYPE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DEFAULT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참조 테이블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2775553"/>
                  </a:ext>
                </a:extLst>
              </a:tr>
              <a:tr h="181293">
                <a:tc rowSpan="2"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MA_DEPT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CD_DEPT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부서정보 테이블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부서코드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Y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VARCHAR2(20)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0122589"/>
                  </a:ext>
                </a:extLst>
              </a:tr>
              <a:tr h="18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NM_DEPT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부서명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VARCHAR2(30)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0397151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9EA5C8D-5A1D-CDDD-649C-18FA2588C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972440"/>
              </p:ext>
            </p:extLst>
          </p:nvPr>
        </p:nvGraphicFramePr>
        <p:xfrm>
          <a:off x="457200" y="3079733"/>
          <a:ext cx="8229600" cy="543879"/>
        </p:xfrm>
        <a:graphic>
          <a:graphicData uri="http://schemas.openxmlformats.org/drawingml/2006/table">
            <a:tbl>
              <a:tblPr>
                <a:tableStyleId>{46F890A9-2807-4EBB-B81D-B2AA78EC7F39}</a:tableStyleId>
              </a:tblPr>
              <a:tblGrid>
                <a:gridCol w="1110997">
                  <a:extLst>
                    <a:ext uri="{9D8B030D-6E8A-4147-A177-3AD203B41FA5}">
                      <a16:colId xmlns:a16="http://schemas.microsoft.com/office/drawing/2014/main" val="425173700"/>
                    </a:ext>
                  </a:extLst>
                </a:gridCol>
                <a:gridCol w="1086308">
                  <a:extLst>
                    <a:ext uri="{9D8B030D-6E8A-4147-A177-3AD203B41FA5}">
                      <a16:colId xmlns:a16="http://schemas.microsoft.com/office/drawing/2014/main" val="1116039559"/>
                    </a:ext>
                  </a:extLst>
                </a:gridCol>
                <a:gridCol w="1360627">
                  <a:extLst>
                    <a:ext uri="{9D8B030D-6E8A-4147-A177-3AD203B41FA5}">
                      <a16:colId xmlns:a16="http://schemas.microsoft.com/office/drawing/2014/main" val="1356124590"/>
                    </a:ext>
                  </a:extLst>
                </a:gridCol>
                <a:gridCol w="1163117">
                  <a:extLst>
                    <a:ext uri="{9D8B030D-6E8A-4147-A177-3AD203B41FA5}">
                      <a16:colId xmlns:a16="http://schemas.microsoft.com/office/drawing/2014/main" val="2830391518"/>
                    </a:ext>
                  </a:extLst>
                </a:gridCol>
                <a:gridCol w="230428">
                  <a:extLst>
                    <a:ext uri="{9D8B030D-6E8A-4147-A177-3AD203B41FA5}">
                      <a16:colId xmlns:a16="http://schemas.microsoft.com/office/drawing/2014/main" val="2336896168"/>
                    </a:ext>
                  </a:extLst>
                </a:gridCol>
                <a:gridCol w="222199">
                  <a:extLst>
                    <a:ext uri="{9D8B030D-6E8A-4147-A177-3AD203B41FA5}">
                      <a16:colId xmlns:a16="http://schemas.microsoft.com/office/drawing/2014/main" val="1246020036"/>
                    </a:ext>
                  </a:extLst>
                </a:gridCol>
                <a:gridCol w="386791">
                  <a:extLst>
                    <a:ext uri="{9D8B030D-6E8A-4147-A177-3AD203B41FA5}">
                      <a16:colId xmlns:a16="http://schemas.microsoft.com/office/drawing/2014/main" val="2074260136"/>
                    </a:ext>
                  </a:extLst>
                </a:gridCol>
                <a:gridCol w="1053389">
                  <a:extLst>
                    <a:ext uri="{9D8B030D-6E8A-4147-A177-3AD203B41FA5}">
                      <a16:colId xmlns:a16="http://schemas.microsoft.com/office/drawing/2014/main" val="3690676062"/>
                    </a:ext>
                  </a:extLst>
                </a:gridCol>
                <a:gridCol w="584301">
                  <a:extLst>
                    <a:ext uri="{9D8B030D-6E8A-4147-A177-3AD203B41FA5}">
                      <a16:colId xmlns:a16="http://schemas.microsoft.com/office/drawing/2014/main" val="1559461434"/>
                    </a:ext>
                  </a:extLst>
                </a:gridCol>
                <a:gridCol w="1031443">
                  <a:extLst>
                    <a:ext uri="{9D8B030D-6E8A-4147-A177-3AD203B41FA5}">
                      <a16:colId xmlns:a16="http://schemas.microsoft.com/office/drawing/2014/main" val="2402214078"/>
                    </a:ext>
                  </a:extLst>
                </a:gridCol>
              </a:tblGrid>
              <a:tr h="181293"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물리적 테이블명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물리적 </a:t>
                      </a:r>
                      <a:r>
                        <a:rPr lang="ko-KR" altLang="en-US" sz="1000" b="0" u="none" strike="noStrike" cap="none" spc="0" baseline="0" err="1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컬럼명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논리적 테이블명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논리적 컬럼명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PK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FK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NULL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TYPE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DEFAULT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참조 테이블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304815"/>
                  </a:ext>
                </a:extLst>
              </a:tr>
              <a:tr h="181293">
                <a:tc rowSpan="2"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MA_JIKUP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CD_JIK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직급코드 테이블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직급코드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Y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VARCHAR2(20)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2139998"/>
                  </a:ext>
                </a:extLst>
              </a:tr>
              <a:tr h="18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NM_JIK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 err="1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직급명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VARCHAR2(30)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4698902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F3EC0AC-39CF-03A5-8759-D7857E4DF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536043"/>
              </p:ext>
            </p:extLst>
          </p:nvPr>
        </p:nvGraphicFramePr>
        <p:xfrm>
          <a:off x="457200" y="4475259"/>
          <a:ext cx="8229600" cy="543879"/>
        </p:xfrm>
        <a:graphic>
          <a:graphicData uri="http://schemas.openxmlformats.org/drawingml/2006/table">
            <a:tbl>
              <a:tblPr>
                <a:tableStyleId>{46F890A9-2807-4EBB-B81D-B2AA78EC7F39}</a:tableStyleId>
              </a:tblPr>
              <a:tblGrid>
                <a:gridCol w="1110997">
                  <a:extLst>
                    <a:ext uri="{9D8B030D-6E8A-4147-A177-3AD203B41FA5}">
                      <a16:colId xmlns:a16="http://schemas.microsoft.com/office/drawing/2014/main" val="1857110696"/>
                    </a:ext>
                  </a:extLst>
                </a:gridCol>
                <a:gridCol w="1086308">
                  <a:extLst>
                    <a:ext uri="{9D8B030D-6E8A-4147-A177-3AD203B41FA5}">
                      <a16:colId xmlns:a16="http://schemas.microsoft.com/office/drawing/2014/main" val="898329965"/>
                    </a:ext>
                  </a:extLst>
                </a:gridCol>
                <a:gridCol w="1360627">
                  <a:extLst>
                    <a:ext uri="{9D8B030D-6E8A-4147-A177-3AD203B41FA5}">
                      <a16:colId xmlns:a16="http://schemas.microsoft.com/office/drawing/2014/main" val="4213134871"/>
                    </a:ext>
                  </a:extLst>
                </a:gridCol>
                <a:gridCol w="1163117">
                  <a:extLst>
                    <a:ext uri="{9D8B030D-6E8A-4147-A177-3AD203B41FA5}">
                      <a16:colId xmlns:a16="http://schemas.microsoft.com/office/drawing/2014/main" val="4194726380"/>
                    </a:ext>
                  </a:extLst>
                </a:gridCol>
                <a:gridCol w="230428">
                  <a:extLst>
                    <a:ext uri="{9D8B030D-6E8A-4147-A177-3AD203B41FA5}">
                      <a16:colId xmlns:a16="http://schemas.microsoft.com/office/drawing/2014/main" val="3789723851"/>
                    </a:ext>
                  </a:extLst>
                </a:gridCol>
                <a:gridCol w="222199">
                  <a:extLst>
                    <a:ext uri="{9D8B030D-6E8A-4147-A177-3AD203B41FA5}">
                      <a16:colId xmlns:a16="http://schemas.microsoft.com/office/drawing/2014/main" val="2221359497"/>
                    </a:ext>
                  </a:extLst>
                </a:gridCol>
                <a:gridCol w="386791">
                  <a:extLst>
                    <a:ext uri="{9D8B030D-6E8A-4147-A177-3AD203B41FA5}">
                      <a16:colId xmlns:a16="http://schemas.microsoft.com/office/drawing/2014/main" val="3026823194"/>
                    </a:ext>
                  </a:extLst>
                </a:gridCol>
                <a:gridCol w="1053389">
                  <a:extLst>
                    <a:ext uri="{9D8B030D-6E8A-4147-A177-3AD203B41FA5}">
                      <a16:colId xmlns:a16="http://schemas.microsoft.com/office/drawing/2014/main" val="3496389000"/>
                    </a:ext>
                  </a:extLst>
                </a:gridCol>
                <a:gridCol w="584301">
                  <a:extLst>
                    <a:ext uri="{9D8B030D-6E8A-4147-A177-3AD203B41FA5}">
                      <a16:colId xmlns:a16="http://schemas.microsoft.com/office/drawing/2014/main" val="799341405"/>
                    </a:ext>
                  </a:extLst>
                </a:gridCol>
                <a:gridCol w="1031443">
                  <a:extLst>
                    <a:ext uri="{9D8B030D-6E8A-4147-A177-3AD203B41FA5}">
                      <a16:colId xmlns:a16="http://schemas.microsoft.com/office/drawing/2014/main" val="465446389"/>
                    </a:ext>
                  </a:extLst>
                </a:gridCol>
              </a:tblGrid>
              <a:tr h="181293"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물리적 테이블명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물리적 </a:t>
                      </a:r>
                      <a:r>
                        <a:rPr lang="ko-KR" altLang="en-US" sz="1000" b="0" u="none" strike="noStrike" cap="none" spc="0" baseline="0" err="1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컬럼명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논리적 테이블명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논리적 </a:t>
                      </a:r>
                      <a:r>
                        <a:rPr lang="ko-KR" altLang="en-US" sz="1000" b="0" u="none" strike="noStrike" cap="none" spc="0" baseline="0" err="1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컬럼명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PK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FK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NULL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TYPE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DEFAULT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참조 테이블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67188"/>
                  </a:ext>
                </a:extLst>
              </a:tr>
              <a:tr h="181293">
                <a:tc rowSpan="2"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MA_CODE_EMP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CD_EMP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재직구분코드 테이블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재직코드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Y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VARCHAR2(20)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001</a:t>
                      </a:r>
                      <a:endParaRPr lang="en-US" altLang="ko-KR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8472128"/>
                  </a:ext>
                </a:extLst>
              </a:tr>
              <a:tr h="18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NM_CD_EMP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재직명칭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VARCHAR2(20)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158886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FCC57C2-CD44-5CFD-8C8B-B4E29DB70920}"/>
              </a:ext>
            </a:extLst>
          </p:cNvPr>
          <p:cNvSpPr txBox="1"/>
          <p:nvPr/>
        </p:nvSpPr>
        <p:spPr>
          <a:xfrm>
            <a:off x="400151" y="2638020"/>
            <a:ext cx="1719206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eaLnBrk="0">
              <a:defRPr/>
            </a:pPr>
            <a:r>
              <a:rPr lang="ko-KR" altLang="en-US" sz="1600">
                <a:solidFill>
                  <a:schemeClr val="bg1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직급코드 테이블</a:t>
            </a:r>
          </a:p>
        </p:txBody>
      </p:sp>
    </p:spTree>
    <p:extLst>
      <p:ext uri="{BB962C8B-B14F-4D97-AF65-F5344CB8AC3E}">
        <p14:creationId xmlns:p14="http://schemas.microsoft.com/office/powerpoint/2010/main" val="4166470563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3"/>
          <p:cNvSpPr/>
          <p:nvPr/>
        </p:nvSpPr>
        <p:spPr>
          <a:xfrm>
            <a:off x="106151" y="563541"/>
            <a:ext cx="1189991" cy="313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cubicBezTo>
                  <a:pt x="21600" y="3600"/>
                  <a:pt x="21600" y="7200"/>
                  <a:pt x="21600" y="10800"/>
                </a:cubicBezTo>
                <a:cubicBezTo>
                  <a:pt x="21600" y="14400"/>
                  <a:pt x="21600" y="1800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 sz="1700" spc="-127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lvl1pPr>
          </a:lstStyle>
          <a:p>
            <a:r>
              <a:rPr sz="240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목차</a:t>
            </a:r>
            <a:endParaRPr sz="240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6BE0DA3-0136-1CF0-4E11-78DA3AB6EDA8}"/>
              </a:ext>
            </a:extLst>
          </p:cNvPr>
          <p:cNvGrpSpPr/>
          <p:nvPr/>
        </p:nvGrpSpPr>
        <p:grpSpPr>
          <a:xfrm>
            <a:off x="461153" y="1739604"/>
            <a:ext cx="1350689" cy="2406548"/>
            <a:chOff x="461153" y="1739604"/>
            <a:chExt cx="1350689" cy="2406548"/>
          </a:xfrm>
        </p:grpSpPr>
        <p:sp>
          <p:nvSpPr>
            <p:cNvPr id="103" name="TextBox 24"/>
            <p:cNvSpPr txBox="1"/>
            <p:nvPr/>
          </p:nvSpPr>
          <p:spPr>
            <a:xfrm>
              <a:off x="906788" y="1739604"/>
              <a:ext cx="459419" cy="52322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>
                  <a:ln w="9525" cap="flat">
                    <a:solidFill>
                      <a:srgbClr val="FFFFFF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배달의민족 한나체 Air OTF"/>
                  <a:ea typeface="배달의민족 한나체 Air OTF"/>
                  <a:cs typeface="배달의민족 한나체 Air OTF"/>
                  <a:sym typeface="배달의민족 한나체 Air OTF"/>
                </a:defRPr>
              </a:lvl1pPr>
            </a:lstStyle>
            <a:p>
              <a:r>
                <a:rPr sz="28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</a:p>
          </p:txBody>
        </p:sp>
        <p:sp>
          <p:nvSpPr>
            <p:cNvPr id="108" name="소개"/>
            <p:cNvSpPr txBox="1"/>
            <p:nvPr/>
          </p:nvSpPr>
          <p:spPr>
            <a:xfrm>
              <a:off x="879537" y="2304648"/>
              <a:ext cx="513921" cy="4001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1700">
                  <a:solidFill>
                    <a:srgbClr val="FFFFFF"/>
                  </a:solidFill>
                  <a:latin typeface="배달의민족 한나체 Pro OTF"/>
                  <a:ea typeface="배달의민족 한나체 Pro OTF"/>
                  <a:cs typeface="배달의민족 한나체 Pro OTF"/>
                  <a:sym typeface="배달의민족 한나체 Pro OTF"/>
                </a:defRPr>
              </a:lvl1pPr>
            </a:lstStyle>
            <a:p>
              <a:r>
                <a:rPr sz="200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소개</a:t>
              </a:r>
              <a:endParaRPr sz="200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13" name="팀원 소개…"/>
            <p:cNvSpPr txBox="1"/>
            <p:nvPr/>
          </p:nvSpPr>
          <p:spPr>
            <a:xfrm>
              <a:off x="461153" y="2976601"/>
              <a:ext cx="1350689" cy="116955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배달의민족 한나체 Air OTF"/>
                  <a:ea typeface="배달의민족 한나체 Air OTF"/>
                  <a:cs typeface="배달의민족 한나체 Air OTF"/>
                  <a:sym typeface="배달의민족 한나체 Air OTF"/>
                </a:defRPr>
              </a:pPr>
              <a:r>
                <a:rPr sz="140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팀원</a:t>
              </a:r>
              <a:r>
                <a:rPr sz="14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sz="140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소개</a:t>
              </a:r>
              <a:endParaRPr sz="140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defRPr sz="1300">
                  <a:solidFill>
                    <a:srgbClr val="FFFFFF"/>
                  </a:solidFill>
                  <a:latin typeface="배달의민족 한나체 Air OTF"/>
                  <a:ea typeface="배달의민족 한나체 Air OTF"/>
                  <a:cs typeface="배달의민족 한나체 Air OTF"/>
                  <a:sym typeface="배달의민족 한나체 Air OTF"/>
                </a:defRPr>
              </a:pPr>
              <a:endParaRPr sz="140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defRPr sz="1300">
                  <a:solidFill>
                    <a:srgbClr val="FFFFFF"/>
                  </a:solidFill>
                  <a:latin typeface="배달의민족 한나체 Air OTF"/>
                  <a:ea typeface="배달의민족 한나체 Air OTF"/>
                  <a:cs typeface="배달의민족 한나체 Air OTF"/>
                  <a:sym typeface="배달의민족 한나체 Air OTF"/>
                </a:defRPr>
              </a:pPr>
              <a:r>
                <a:rPr sz="140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프로젝트</a:t>
              </a:r>
              <a:r>
                <a:rPr sz="14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sz="140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소개</a:t>
              </a:r>
              <a:endParaRPr sz="140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defRPr sz="1300">
                  <a:solidFill>
                    <a:srgbClr val="FFFFFF"/>
                  </a:solidFill>
                  <a:latin typeface="배달의민족 한나체 Air OTF"/>
                  <a:ea typeface="배달의민족 한나체 Air OTF"/>
                  <a:cs typeface="배달의민족 한나체 Air OTF"/>
                  <a:sym typeface="배달의민족 한나체 Air OTF"/>
                </a:defRPr>
              </a:pPr>
              <a:endParaRPr sz="140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defRPr sz="1300">
                  <a:solidFill>
                    <a:srgbClr val="FFFFFF"/>
                  </a:solidFill>
                  <a:latin typeface="배달의민족 한나체 Air OTF"/>
                  <a:ea typeface="배달의민족 한나체 Air OTF"/>
                  <a:cs typeface="배달의민족 한나체 Air OTF"/>
                  <a:sym typeface="배달의민족 한나체 Air OTF"/>
                </a:defRPr>
              </a:pPr>
              <a:r>
                <a:rPr sz="140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적용기술</a:t>
              </a:r>
              <a:r>
                <a:rPr sz="14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/</a:t>
              </a:r>
              <a:r>
                <a:rPr sz="140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개발환경</a:t>
              </a:r>
              <a:endParaRPr sz="140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7F7B623-36A0-C119-8149-372F251116C3}"/>
              </a:ext>
            </a:extLst>
          </p:cNvPr>
          <p:cNvGrpSpPr/>
          <p:nvPr/>
        </p:nvGrpSpPr>
        <p:grpSpPr>
          <a:xfrm>
            <a:off x="3740767" y="1739604"/>
            <a:ext cx="1267333" cy="2837435"/>
            <a:chOff x="3995155" y="1739604"/>
            <a:chExt cx="1267333" cy="2837435"/>
          </a:xfrm>
        </p:grpSpPr>
        <p:sp>
          <p:nvSpPr>
            <p:cNvPr id="105" name="TextBox 28"/>
            <p:cNvSpPr txBox="1"/>
            <p:nvPr/>
          </p:nvSpPr>
          <p:spPr>
            <a:xfrm>
              <a:off x="4374265" y="1739604"/>
              <a:ext cx="509112" cy="52322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>
                  <a:ln w="9525" cap="flat">
                    <a:solidFill>
                      <a:srgbClr val="FFFFFF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배달의민족 한나체 Air OTF"/>
                  <a:ea typeface="배달의민족 한나체 Air OTF"/>
                  <a:cs typeface="배달의민족 한나체 Air OTF"/>
                  <a:sym typeface="배달의민족 한나체 Air OTF"/>
                </a:defRPr>
              </a:lvl1pPr>
            </a:lstStyle>
            <a:p>
              <a:pPr algn="ctr"/>
              <a:r>
                <a:rPr sz="28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</a:p>
          </p:txBody>
        </p:sp>
        <p:sp>
          <p:nvSpPr>
            <p:cNvPr id="111" name="설계"/>
            <p:cNvSpPr txBox="1"/>
            <p:nvPr/>
          </p:nvSpPr>
          <p:spPr>
            <a:xfrm>
              <a:off x="4378273" y="2304648"/>
              <a:ext cx="501097" cy="4001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배달의민족 한나체 Pro OTF"/>
                  <a:ea typeface="배달의민족 한나체 Pro OTF"/>
                  <a:cs typeface="배달의민족 한나체 Pro OTF"/>
                  <a:sym typeface="배달의민족 한나체 Pro OTF"/>
                </a:defRPr>
              </a:lvl1pPr>
            </a:lstStyle>
            <a:p>
              <a:pPr algn="ctr"/>
              <a:r>
                <a:rPr sz="20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설계</a:t>
              </a:r>
            </a:p>
          </p:txBody>
        </p:sp>
        <p:sp>
          <p:nvSpPr>
            <p:cNvPr id="114" name="ERD 설계…"/>
            <p:cNvSpPr txBox="1"/>
            <p:nvPr/>
          </p:nvSpPr>
          <p:spPr>
            <a:xfrm>
              <a:off x="3995155" y="2976601"/>
              <a:ext cx="1267333" cy="160043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배달의민족 한나체 Air OTF"/>
                  <a:ea typeface="배달의민족 한나체 Air OTF"/>
                  <a:cs typeface="배달의민족 한나체 Air OTF"/>
                  <a:sym typeface="배달의민족 한나체 Air OTF"/>
                </a:defRPr>
              </a:pPr>
              <a:r>
                <a:rPr sz="14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ERD </a:t>
              </a:r>
              <a:r>
                <a:rPr sz="140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설계</a:t>
              </a:r>
              <a:endParaRPr sz="140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defRPr sz="1300">
                  <a:solidFill>
                    <a:srgbClr val="FFFFFF"/>
                  </a:solidFill>
                  <a:latin typeface="배달의민족 한나체 Air OTF"/>
                  <a:ea typeface="배달의민족 한나체 Air OTF"/>
                  <a:cs typeface="배달의민족 한나체 Air OTF"/>
                  <a:sym typeface="배달의민족 한나체 Air OTF"/>
                </a:defRPr>
              </a:pPr>
              <a:endParaRPr sz="140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defRPr sz="1300">
                  <a:solidFill>
                    <a:srgbClr val="FFFFFF"/>
                  </a:solidFill>
                  <a:latin typeface="배달의민족 한나체 Air OTF"/>
                  <a:ea typeface="배달의민족 한나체 Air OTF"/>
                  <a:cs typeface="배달의민족 한나체 Air OTF"/>
                  <a:sym typeface="배달의민족 한나체 Air OTF"/>
                </a:defRPr>
              </a:pPr>
              <a:r>
                <a:rPr sz="14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DB   </a:t>
              </a:r>
              <a:r>
                <a:rPr sz="140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설계</a:t>
              </a:r>
              <a:endParaRPr sz="140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defRPr sz="1300">
                  <a:solidFill>
                    <a:srgbClr val="FFFFFF"/>
                  </a:solidFill>
                  <a:latin typeface="배달의민족 한나체 Air OTF"/>
                  <a:ea typeface="배달의민족 한나체 Air OTF"/>
                  <a:cs typeface="배달의민족 한나체 Air OTF"/>
                  <a:sym typeface="배달의민족 한나체 Air OTF"/>
                </a:defRPr>
              </a:pPr>
              <a:endParaRPr sz="140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defRPr sz="1300">
                  <a:solidFill>
                    <a:srgbClr val="FFFFFF"/>
                  </a:solidFill>
                  <a:latin typeface="배달의민족 한나체 Air OTF"/>
                  <a:ea typeface="배달의민족 한나체 Air OTF"/>
                  <a:cs typeface="배달의민족 한나체 Air OTF"/>
                  <a:sym typeface="배달의민족 한나체 Air OTF"/>
                </a:defRPr>
              </a:pPr>
              <a:r>
                <a:rPr sz="140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클래스</a:t>
              </a:r>
              <a:r>
                <a:rPr sz="14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/JSP </a:t>
              </a:r>
              <a:r>
                <a:rPr sz="140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설계</a:t>
              </a:r>
              <a:endParaRPr sz="140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defRPr sz="1300">
                  <a:solidFill>
                    <a:srgbClr val="FFFFFF"/>
                  </a:solidFill>
                  <a:latin typeface="배달의민족 한나체 Air OTF"/>
                  <a:ea typeface="배달의민족 한나체 Air OTF"/>
                  <a:cs typeface="배달의민족 한나체 Air OTF"/>
                  <a:sym typeface="배달의민족 한나체 Air OTF"/>
                </a:defRPr>
              </a:pPr>
              <a:endParaRPr sz="140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defRPr sz="1300">
                  <a:solidFill>
                    <a:srgbClr val="FFFFFF"/>
                  </a:solidFill>
                  <a:latin typeface="배달의민족 한나체 Air OTF"/>
                  <a:ea typeface="배달의민족 한나체 Air OTF"/>
                  <a:cs typeface="배달의민족 한나체 Air OTF"/>
                  <a:sym typeface="배달의민족 한나체 Air OTF"/>
                </a:defRPr>
              </a:pPr>
              <a:r>
                <a:rPr sz="140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메소드</a:t>
              </a:r>
              <a:r>
                <a:rPr sz="14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sz="140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설계</a:t>
              </a:r>
              <a:endParaRPr sz="140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CCF3AEA-B117-E4C7-4A63-808D82573737}"/>
              </a:ext>
            </a:extLst>
          </p:cNvPr>
          <p:cNvGrpSpPr/>
          <p:nvPr/>
        </p:nvGrpSpPr>
        <p:grpSpPr>
          <a:xfrm>
            <a:off x="7289685" y="1739604"/>
            <a:ext cx="1246493" cy="3052879"/>
            <a:chOff x="7289685" y="1739604"/>
            <a:chExt cx="1246493" cy="3052879"/>
          </a:xfrm>
        </p:grpSpPr>
        <p:sp>
          <p:nvSpPr>
            <p:cNvPr id="107" name="TextBox 29"/>
            <p:cNvSpPr txBox="1"/>
            <p:nvPr/>
          </p:nvSpPr>
          <p:spPr>
            <a:xfrm>
              <a:off x="7653566" y="1739604"/>
              <a:ext cx="518730" cy="52322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>
                  <a:ln w="9525" cap="flat">
                    <a:solidFill>
                      <a:srgbClr val="FFFFFF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배달의민족 한나체 Air OTF"/>
                  <a:ea typeface="배달의민족 한나체 Air OTF"/>
                  <a:cs typeface="배달의민족 한나체 Air OTF"/>
                  <a:sym typeface="배달의민족 한나체 Air OTF"/>
                </a:defRPr>
              </a:lvl1pPr>
            </a:lstStyle>
            <a:p>
              <a:r>
                <a:rPr sz="28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05</a:t>
              </a:r>
            </a:p>
          </p:txBody>
        </p:sp>
        <p:sp>
          <p:nvSpPr>
            <p:cNvPr id="112" name="시연 및 후기"/>
            <p:cNvSpPr txBox="1"/>
            <p:nvPr/>
          </p:nvSpPr>
          <p:spPr>
            <a:xfrm>
              <a:off x="7289685" y="2304648"/>
              <a:ext cx="1246493" cy="4001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배달의민족 한나체 Pro OTF"/>
                  <a:ea typeface="배달의민족 한나체 Pro OTF"/>
                  <a:cs typeface="배달의민족 한나체 Pro OTF"/>
                  <a:sym typeface="배달의민족 한나체 Pro OTF"/>
                </a:defRPr>
              </a:lvl1pPr>
            </a:lstStyle>
            <a:p>
              <a:r>
                <a:rPr sz="20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시연 및 후기</a:t>
              </a:r>
            </a:p>
          </p:txBody>
        </p:sp>
        <p:sp>
          <p:nvSpPr>
            <p:cNvPr id="115" name="프로젝트 시연…"/>
            <p:cNvSpPr txBox="1"/>
            <p:nvPr/>
          </p:nvSpPr>
          <p:spPr>
            <a:xfrm>
              <a:off x="7312928" y="2976601"/>
              <a:ext cx="1200006" cy="18158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배달의민족 한나체 Air OTF"/>
                  <a:ea typeface="배달의민족 한나체 Air OTF"/>
                  <a:cs typeface="배달의민족 한나체 Air OTF"/>
                  <a:sym typeface="배달의민족 한나체 Air OTF"/>
                </a:defRPr>
              </a:pPr>
              <a:r>
                <a:rPr sz="140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프로젝트</a:t>
              </a:r>
              <a:r>
                <a:rPr sz="14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sz="140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시연</a:t>
              </a:r>
              <a:endParaRPr sz="140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defRPr sz="1300">
                  <a:solidFill>
                    <a:srgbClr val="FFFFFF"/>
                  </a:solidFill>
                  <a:latin typeface="배달의민족 한나체 Air OTF"/>
                  <a:ea typeface="배달의민족 한나체 Air OTF"/>
                  <a:cs typeface="배달의민족 한나체 Air OTF"/>
                  <a:sym typeface="배달의민족 한나체 Air OTF"/>
                </a:defRPr>
              </a:pPr>
              <a:endParaRPr lang="en-US" sz="140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defRPr sz="1300">
                  <a:solidFill>
                    <a:srgbClr val="FFFFFF"/>
                  </a:solidFill>
                  <a:latin typeface="배달의민족 한나체 Air OTF"/>
                  <a:ea typeface="배달의민족 한나체 Air OTF"/>
                  <a:cs typeface="배달의민족 한나체 Air OTF"/>
                  <a:sym typeface="배달의민족 한나체 Air OTF"/>
                </a:defRPr>
              </a:pPr>
              <a:r>
                <a:rPr sz="140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문제점</a:t>
              </a:r>
              <a:r>
                <a:rPr sz="14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및 </a:t>
              </a:r>
              <a:r>
                <a:rPr sz="140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해결책</a:t>
              </a:r>
              <a:endParaRPr sz="140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defRPr sz="1300">
                  <a:solidFill>
                    <a:srgbClr val="FFFFFF"/>
                  </a:solidFill>
                  <a:latin typeface="배달의민족 한나체 Air OTF"/>
                  <a:ea typeface="배달의민족 한나체 Air OTF"/>
                  <a:cs typeface="배달의민족 한나체 Air OTF"/>
                  <a:sym typeface="배달의민족 한나체 Air OTF"/>
                </a:defRPr>
              </a:pPr>
              <a:endParaRPr sz="140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defRPr sz="1300">
                  <a:solidFill>
                    <a:srgbClr val="FFFFFF"/>
                  </a:solidFill>
                  <a:latin typeface="배달의민족 한나체 Air OTF"/>
                  <a:ea typeface="배달의민족 한나체 Air OTF"/>
                  <a:cs typeface="배달의민족 한나체 Air OTF"/>
                  <a:sym typeface="배달의민족 한나체 Air OTF"/>
                </a:defRPr>
              </a:pPr>
              <a:r>
                <a:rPr sz="140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후기</a:t>
              </a:r>
              <a:endParaRPr sz="140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defRPr sz="1300">
                  <a:solidFill>
                    <a:srgbClr val="FFFFFF"/>
                  </a:solidFill>
                  <a:latin typeface="배달의민족 한나체 Air OTF"/>
                  <a:ea typeface="배달의민족 한나체 Air OTF"/>
                  <a:cs typeface="배달의민족 한나체 Air OTF"/>
                  <a:sym typeface="배달의민족 한나체 Air OTF"/>
                </a:defRPr>
              </a:pPr>
              <a:endParaRPr sz="140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defRPr sz="1300">
                  <a:solidFill>
                    <a:srgbClr val="FFFFFF"/>
                  </a:solidFill>
                  <a:latin typeface="배달의민족 한나체 Air OTF"/>
                  <a:ea typeface="배달의민족 한나체 Air OTF"/>
                  <a:cs typeface="배달의민족 한나체 Air OTF"/>
                  <a:sym typeface="배달의민족 한나체 Air OTF"/>
                </a:defRPr>
              </a:pPr>
              <a:r>
                <a:rPr sz="14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Q&amp;A</a:t>
              </a:r>
            </a:p>
            <a:p>
              <a:pPr>
                <a:defRPr sz="1300">
                  <a:solidFill>
                    <a:srgbClr val="FFFFFF"/>
                  </a:solidFill>
                  <a:latin typeface="배달의민족 한나체 Air OTF"/>
                  <a:ea typeface="배달의민족 한나체 Air OTF"/>
                  <a:cs typeface="배달의민족 한나체 Air OTF"/>
                  <a:sym typeface="배달의민족 한나체 Air OTF"/>
                </a:defRPr>
              </a:pPr>
              <a:endParaRPr sz="140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927CDA8-FB23-543B-0606-5AA672FA34F4}"/>
              </a:ext>
            </a:extLst>
          </p:cNvPr>
          <p:cNvGrpSpPr/>
          <p:nvPr/>
        </p:nvGrpSpPr>
        <p:grpSpPr>
          <a:xfrm>
            <a:off x="2276489" y="1739604"/>
            <a:ext cx="999631" cy="1544774"/>
            <a:chOff x="2139897" y="1739604"/>
            <a:chExt cx="999631" cy="1544774"/>
          </a:xfrm>
        </p:grpSpPr>
        <p:sp>
          <p:nvSpPr>
            <p:cNvPr id="104" name="TextBox 27"/>
            <p:cNvSpPr txBox="1"/>
            <p:nvPr/>
          </p:nvSpPr>
          <p:spPr>
            <a:xfrm>
              <a:off x="2378744" y="1739604"/>
              <a:ext cx="521936" cy="52322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>
                  <a:ln w="9525" cap="flat">
                    <a:solidFill>
                      <a:srgbClr val="FFFFFF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배달의민족 한나체 Air OTF"/>
                  <a:ea typeface="배달의민족 한나체 Air OTF"/>
                  <a:cs typeface="배달의민족 한나체 Air OTF"/>
                  <a:sym typeface="배달의민족 한나체 Air OTF"/>
                </a:defRPr>
              </a:lvl1pPr>
            </a:lstStyle>
            <a:p>
              <a:r>
                <a:rPr sz="28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</a:p>
          </p:txBody>
        </p:sp>
        <p:sp>
          <p:nvSpPr>
            <p:cNvPr id="109" name="개발 일정"/>
            <p:cNvSpPr txBox="1"/>
            <p:nvPr/>
          </p:nvSpPr>
          <p:spPr>
            <a:xfrm>
              <a:off x="2139897" y="2304648"/>
              <a:ext cx="999631" cy="4001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배달의민족 한나체 Pro OTF"/>
                  <a:ea typeface="배달의민족 한나체 Pro OTF"/>
                  <a:cs typeface="배달의민족 한나체 Pro OTF"/>
                  <a:sym typeface="배달의민족 한나체 Pro OTF"/>
                </a:defRPr>
              </a:lvl1pPr>
            </a:lstStyle>
            <a:p>
              <a:r>
                <a:rPr sz="200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</a:t>
              </a:r>
              <a:r>
                <a:rPr sz="20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sz="200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일정</a:t>
              </a:r>
              <a:endParaRPr sz="200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16" name="개발 일정"/>
            <p:cNvSpPr txBox="1"/>
            <p:nvPr/>
          </p:nvSpPr>
          <p:spPr>
            <a:xfrm>
              <a:off x="2276152" y="2976601"/>
              <a:ext cx="727120" cy="30777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1300">
                  <a:solidFill>
                    <a:srgbClr val="FFFFFF"/>
                  </a:solidFill>
                  <a:latin typeface="배달의민족 한나체 Air OTF"/>
                  <a:ea typeface="배달의민족 한나체 Air OTF"/>
                  <a:cs typeface="배달의민족 한나체 Air OTF"/>
                  <a:sym typeface="배달의민족 한나체 Air OTF"/>
                </a:defRPr>
              </a:lvl1pPr>
            </a:lstStyle>
            <a:p>
              <a:r>
                <a:rPr sz="140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</a:t>
              </a:r>
              <a:r>
                <a:rPr sz="14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sz="140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일정</a:t>
              </a:r>
              <a:endParaRPr sz="140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F01D94C-20CE-8F45-326F-1FECBBE872AB}"/>
              </a:ext>
            </a:extLst>
          </p:cNvPr>
          <p:cNvGrpSpPr/>
          <p:nvPr/>
        </p:nvGrpSpPr>
        <p:grpSpPr>
          <a:xfrm>
            <a:off x="5741250" y="1739604"/>
            <a:ext cx="815286" cy="965154"/>
            <a:chOff x="5668787" y="1739604"/>
            <a:chExt cx="815286" cy="965154"/>
          </a:xfrm>
        </p:grpSpPr>
        <p:sp>
          <p:nvSpPr>
            <p:cNvPr id="106" name="TextBox 29"/>
            <p:cNvSpPr txBox="1"/>
            <p:nvPr/>
          </p:nvSpPr>
          <p:spPr>
            <a:xfrm>
              <a:off x="5807447" y="1739604"/>
              <a:ext cx="537966" cy="52322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>
                  <a:ln w="9525" cap="flat">
                    <a:solidFill>
                      <a:srgbClr val="FFFFFF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배달의민족 한나체 Air OTF"/>
                  <a:ea typeface="배달의민족 한나체 Air OTF"/>
                  <a:cs typeface="배달의민족 한나체 Air OTF"/>
                  <a:sym typeface="배달의민족 한나체 Air OTF"/>
                </a:defRPr>
              </a:lvl1pPr>
            </a:lstStyle>
            <a:p>
              <a:r>
                <a:rPr sz="28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</a:p>
          </p:txBody>
        </p:sp>
        <p:sp>
          <p:nvSpPr>
            <p:cNvPr id="110" name="화면 UI"/>
            <p:cNvSpPr txBox="1"/>
            <p:nvPr/>
          </p:nvSpPr>
          <p:spPr>
            <a:xfrm>
              <a:off x="5668787" y="2304648"/>
              <a:ext cx="815286" cy="4001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배달의민족 한나체 Pro OTF"/>
                  <a:ea typeface="배달의민족 한나체 Pro OTF"/>
                  <a:cs typeface="배달의민족 한나체 Pro OTF"/>
                  <a:sym typeface="배달의민족 한나체 Pro OTF"/>
                </a:defRPr>
              </a:lvl1pPr>
            </a:lstStyle>
            <a:p>
              <a:r>
                <a:rPr sz="20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화면 UI</a:t>
              </a:r>
            </a:p>
          </p:txBody>
        </p:sp>
      </p:grpSp>
      <p:sp>
        <p:nvSpPr>
          <p:cNvPr id="8" name="팀원 소개…">
            <a:extLst>
              <a:ext uri="{FF2B5EF4-FFF2-40B4-BE49-F238E27FC236}">
                <a16:creationId xmlns:a16="http://schemas.microsoft.com/office/drawing/2014/main" id="{281B0AEA-B0CA-AB7C-645E-E945ADFC1A70}"/>
              </a:ext>
            </a:extLst>
          </p:cNvPr>
          <p:cNvSpPr txBox="1"/>
          <p:nvPr/>
        </p:nvSpPr>
        <p:spPr>
          <a:xfrm>
            <a:off x="5472747" y="2975842"/>
            <a:ext cx="1352291" cy="116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300"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pPr>
            <a:r>
              <a:rPr lang="ko-KR" altLang="en-US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상세 화면</a:t>
            </a:r>
            <a:endParaRPr lang="en-US" altLang="ko-KR" sz="1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defRPr sz="1300"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pPr>
            <a:endParaRPr sz="1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defRPr sz="1300"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pPr>
            <a:r>
              <a:rPr lang="ko-KR" altLang="en-US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 상세 페이지</a:t>
            </a:r>
            <a:endParaRPr sz="1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defRPr sz="1300"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pPr>
            <a:endParaRPr lang="en-US" altLang="ko-KR" sz="1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defRPr sz="1300"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pPr>
            <a:r>
              <a:rPr lang="ko-KR" altLang="en-US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사원 상세 페이지</a:t>
            </a:r>
            <a:endParaRPr sz="1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D6E0EF7-9901-2491-208F-57544F43B2F3}"/>
              </a:ext>
            </a:extLst>
          </p:cNvPr>
          <p:cNvGrpSpPr/>
          <p:nvPr/>
        </p:nvGrpSpPr>
        <p:grpSpPr>
          <a:xfrm>
            <a:off x="0" y="6167393"/>
            <a:ext cx="9144000" cy="487478"/>
            <a:chOff x="0" y="6167393"/>
            <a:chExt cx="9144000" cy="487478"/>
          </a:xfrm>
        </p:grpSpPr>
        <p:sp>
          <p:nvSpPr>
            <p:cNvPr id="11" name="직선 연결선 6">
              <a:extLst>
                <a:ext uri="{FF2B5EF4-FFF2-40B4-BE49-F238E27FC236}">
                  <a16:creationId xmlns:a16="http://schemas.microsoft.com/office/drawing/2014/main" id="{A49F475E-6EC4-6924-F55F-B2BECCBE9C0A}"/>
                </a:ext>
              </a:extLst>
            </p:cNvPr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12" name="직사각형 1">
              <a:extLst>
                <a:ext uri="{FF2B5EF4-FFF2-40B4-BE49-F238E27FC236}">
                  <a16:creationId xmlns:a16="http://schemas.microsoft.com/office/drawing/2014/main" id="{5CEA9718-AE97-E6FD-9AC1-4FBC8516CE35}"/>
                </a:ext>
              </a:extLst>
            </p:cNvPr>
            <p:cNvSpPr txBox="1"/>
            <p:nvPr/>
          </p:nvSpPr>
          <p:spPr>
            <a:xfrm>
              <a:off x="247194" y="6385630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Box 3"/>
          <p:cNvSpPr/>
          <p:nvPr/>
        </p:nvSpPr>
        <p:spPr>
          <a:xfrm>
            <a:off x="106151" y="563541"/>
            <a:ext cx="1189991" cy="313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cubicBezTo>
                  <a:pt x="21600" y="3600"/>
                  <a:pt x="21600" y="7200"/>
                  <a:pt x="21600" y="10800"/>
                </a:cubicBezTo>
                <a:cubicBezTo>
                  <a:pt x="21600" y="14400"/>
                  <a:pt x="21600" y="1800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 sz="1700" spc="-127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lvl1pPr>
          </a:lstStyle>
          <a:p>
            <a:r>
              <a:rPr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DB </a:t>
            </a:r>
            <a:r>
              <a:rPr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설계</a:t>
            </a:r>
            <a:endParaRPr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F46DF98-4EA0-D299-E046-22E652C9AB64}"/>
              </a:ext>
            </a:extLst>
          </p:cNvPr>
          <p:cNvGrpSpPr/>
          <p:nvPr/>
        </p:nvGrpSpPr>
        <p:grpSpPr>
          <a:xfrm>
            <a:off x="0" y="6167393"/>
            <a:ext cx="9144000" cy="487478"/>
            <a:chOff x="0" y="6167393"/>
            <a:chExt cx="9144000" cy="487478"/>
          </a:xfrm>
        </p:grpSpPr>
        <p:sp>
          <p:nvSpPr>
            <p:cNvPr id="3" name="직선 연결선 6">
              <a:extLst>
                <a:ext uri="{FF2B5EF4-FFF2-40B4-BE49-F238E27FC236}">
                  <a16:creationId xmlns:a16="http://schemas.microsoft.com/office/drawing/2014/main" id="{15D90B8C-F3FD-1C48-910A-0C2259C9F82A}"/>
                </a:ext>
              </a:extLst>
            </p:cNvPr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4" name="직사각형 1">
              <a:extLst>
                <a:ext uri="{FF2B5EF4-FFF2-40B4-BE49-F238E27FC236}">
                  <a16:creationId xmlns:a16="http://schemas.microsoft.com/office/drawing/2014/main" id="{ADE1501A-2198-3CCE-4F7E-68E7E7994F39}"/>
                </a:ext>
              </a:extLst>
            </p:cNvPr>
            <p:cNvSpPr txBox="1"/>
            <p:nvPr/>
          </p:nvSpPr>
          <p:spPr>
            <a:xfrm>
              <a:off x="247194" y="6385630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14AF3F6-C551-4C7F-69CC-AD9B16BEEDDC}"/>
              </a:ext>
            </a:extLst>
          </p:cNvPr>
          <p:cNvSpPr txBox="1"/>
          <p:nvPr/>
        </p:nvSpPr>
        <p:spPr>
          <a:xfrm>
            <a:off x="439358" y="1058597"/>
            <a:ext cx="3009620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 eaLnBrk="0">
              <a:defRPr/>
            </a:pPr>
            <a:r>
              <a:rPr lang="ko-KR" altLang="en-US" sz="1600">
                <a:solidFill>
                  <a:schemeClr val="bg1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지급</a:t>
            </a:r>
            <a:r>
              <a:rPr lang="en-US" altLang="ko-KR" sz="1600">
                <a:solidFill>
                  <a:schemeClr val="bg1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공제항목명과 코드테이블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60A105A-7CB1-138F-5910-16573FF016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46217"/>
              </p:ext>
            </p:extLst>
          </p:nvPr>
        </p:nvGraphicFramePr>
        <p:xfrm>
          <a:off x="439358" y="1397151"/>
          <a:ext cx="8300272" cy="4641592"/>
        </p:xfrm>
        <a:graphic>
          <a:graphicData uri="http://schemas.openxmlformats.org/drawingml/2006/table">
            <a:tbl>
              <a:tblPr>
                <a:tableStyleId>{46F890A9-2807-4EBB-B81D-B2AA78EC7F39}</a:tableStyleId>
              </a:tblPr>
              <a:tblGrid>
                <a:gridCol w="1120538">
                  <a:extLst>
                    <a:ext uri="{9D8B030D-6E8A-4147-A177-3AD203B41FA5}">
                      <a16:colId xmlns:a16="http://schemas.microsoft.com/office/drawing/2014/main" val="1989333720"/>
                    </a:ext>
                  </a:extLst>
                </a:gridCol>
                <a:gridCol w="1095634">
                  <a:extLst>
                    <a:ext uri="{9D8B030D-6E8A-4147-A177-3AD203B41FA5}">
                      <a16:colId xmlns:a16="http://schemas.microsoft.com/office/drawing/2014/main" val="2276026911"/>
                    </a:ext>
                  </a:extLst>
                </a:gridCol>
                <a:gridCol w="1372314">
                  <a:extLst>
                    <a:ext uri="{9D8B030D-6E8A-4147-A177-3AD203B41FA5}">
                      <a16:colId xmlns:a16="http://schemas.microsoft.com/office/drawing/2014/main" val="2618163178"/>
                    </a:ext>
                  </a:extLst>
                </a:gridCol>
                <a:gridCol w="1173105">
                  <a:extLst>
                    <a:ext uri="{9D8B030D-6E8A-4147-A177-3AD203B41FA5}">
                      <a16:colId xmlns:a16="http://schemas.microsoft.com/office/drawing/2014/main" val="2653098727"/>
                    </a:ext>
                  </a:extLst>
                </a:gridCol>
                <a:gridCol w="232406">
                  <a:extLst>
                    <a:ext uri="{9D8B030D-6E8A-4147-A177-3AD203B41FA5}">
                      <a16:colId xmlns:a16="http://schemas.microsoft.com/office/drawing/2014/main" val="62589835"/>
                    </a:ext>
                  </a:extLst>
                </a:gridCol>
                <a:gridCol w="224107">
                  <a:extLst>
                    <a:ext uri="{9D8B030D-6E8A-4147-A177-3AD203B41FA5}">
                      <a16:colId xmlns:a16="http://schemas.microsoft.com/office/drawing/2014/main" val="1661787459"/>
                    </a:ext>
                  </a:extLst>
                </a:gridCol>
                <a:gridCol w="390112">
                  <a:extLst>
                    <a:ext uri="{9D8B030D-6E8A-4147-A177-3AD203B41FA5}">
                      <a16:colId xmlns:a16="http://schemas.microsoft.com/office/drawing/2014/main" val="303387104"/>
                    </a:ext>
                  </a:extLst>
                </a:gridCol>
                <a:gridCol w="1062436">
                  <a:extLst>
                    <a:ext uri="{9D8B030D-6E8A-4147-A177-3AD203B41FA5}">
                      <a16:colId xmlns:a16="http://schemas.microsoft.com/office/drawing/2014/main" val="2420670724"/>
                    </a:ext>
                  </a:extLst>
                </a:gridCol>
                <a:gridCol w="589318">
                  <a:extLst>
                    <a:ext uri="{9D8B030D-6E8A-4147-A177-3AD203B41FA5}">
                      <a16:colId xmlns:a16="http://schemas.microsoft.com/office/drawing/2014/main" val="2514557215"/>
                    </a:ext>
                  </a:extLst>
                </a:gridCol>
                <a:gridCol w="1040302">
                  <a:extLst>
                    <a:ext uri="{9D8B030D-6E8A-4147-A177-3AD203B41FA5}">
                      <a16:colId xmlns:a16="http://schemas.microsoft.com/office/drawing/2014/main" val="1796015496"/>
                    </a:ext>
                  </a:extLst>
                </a:gridCol>
              </a:tblGrid>
              <a:tr h="252472"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물리적 테이블명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물리적 </a:t>
                      </a:r>
                      <a:r>
                        <a:rPr lang="ko-KR" altLang="en-US" sz="1000" b="0" u="none" strike="noStrike" cap="none" spc="0" baseline="0" err="1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컬럼명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논리적 테이블명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논리적 </a:t>
                      </a:r>
                      <a:r>
                        <a:rPr lang="ko-KR" altLang="en-US" sz="1000" b="0" u="none" strike="noStrike" cap="none" spc="0" baseline="0" err="1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컬럼명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PK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FK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NULL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TYPE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DEFAULT</a:t>
                      </a:r>
                      <a:endParaRPr 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참조 테이블</a:t>
                      </a:r>
                      <a:endParaRPr lang="ko-KR" altLang="en-US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529046"/>
                  </a:ext>
                </a:extLst>
              </a:tr>
              <a:tr h="127311">
                <a:tc rowSpan="32"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HR_CDPAYMENT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84874" marR="84874" marT="42437" marB="4243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CD_PAY01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2"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지급</a:t>
                      </a:r>
                      <a:r>
                        <a:rPr lang="en-US" altLang="ko-KR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/</a:t>
                      </a:r>
                      <a:r>
                        <a:rPr lang="ko-KR" alt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공제항목명과 코드</a:t>
                      </a:r>
                      <a:br>
                        <a:rPr lang="ko-KR" alt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</a:br>
                      <a:r>
                        <a:rPr lang="ko-KR" alt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테이블</a:t>
                      </a: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84874" marR="84874" marT="42437" marB="4243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P01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Y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VARCHAR2(50)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7970549"/>
                  </a:ext>
                </a:extLst>
              </a:tr>
              <a:tr h="127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CD_PAY02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P</a:t>
                      </a: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02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Y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VARCHAR2(50)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8025356"/>
                  </a:ext>
                </a:extLst>
              </a:tr>
              <a:tr h="127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CD_PAY03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P</a:t>
                      </a: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03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Y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VARCHAR2(50)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68816"/>
                  </a:ext>
                </a:extLst>
              </a:tr>
              <a:tr h="127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CD_PAY04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P</a:t>
                      </a: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04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Y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VARCHAR2(50)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1380688"/>
                  </a:ext>
                </a:extLst>
              </a:tr>
              <a:tr h="127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CD_PAY05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P</a:t>
                      </a: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05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Y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VARCHAR2(50)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5733875"/>
                  </a:ext>
                </a:extLst>
              </a:tr>
              <a:tr h="127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CD_PAY06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P</a:t>
                      </a: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06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Y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VARCHAR2(50)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6715095"/>
                  </a:ext>
                </a:extLst>
              </a:tr>
              <a:tr h="127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CD_PAY07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P</a:t>
                      </a: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07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Y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VARCHAR2(50)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5577342"/>
                  </a:ext>
                </a:extLst>
              </a:tr>
              <a:tr h="127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CD_PAY08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P</a:t>
                      </a: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08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Y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VARCHAR2(50)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802301"/>
                  </a:ext>
                </a:extLst>
              </a:tr>
              <a:tr h="127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NM_PAY01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기본급</a:t>
                      </a: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Y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VARCHAR2(50)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2957096"/>
                  </a:ext>
                </a:extLst>
              </a:tr>
              <a:tr h="127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NM_PAY02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연장근무수당</a:t>
                      </a: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Y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VARCHAR2(50)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7805048"/>
                  </a:ext>
                </a:extLst>
              </a:tr>
              <a:tr h="127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NM_PAY03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상여금</a:t>
                      </a: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Y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VARCHAR2(50)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7861911"/>
                  </a:ext>
                </a:extLst>
              </a:tr>
              <a:tr h="127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NM_PAY04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직무수당</a:t>
                      </a: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Y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VARCHAR2(50)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8765967"/>
                  </a:ext>
                </a:extLst>
              </a:tr>
              <a:tr h="127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NM_PAY05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식대</a:t>
                      </a: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Y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VARCHAR2(50)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0114567"/>
                  </a:ext>
                </a:extLst>
              </a:tr>
              <a:tr h="127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NM_PAY06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자격수당</a:t>
                      </a: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Y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VARCHAR2(50)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1599807"/>
                  </a:ext>
                </a:extLst>
              </a:tr>
              <a:tr h="127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NM_PAY07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기타수당</a:t>
                      </a: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Y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VARCHAR2(50)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458646"/>
                  </a:ext>
                </a:extLst>
              </a:tr>
              <a:tr h="127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NM_PAY08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0" u="none" strike="noStrike" cap="none" spc="0" baseline="0" err="1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소급금</a:t>
                      </a: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Y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VARCHAR2(50)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8492274"/>
                  </a:ext>
                </a:extLst>
              </a:tr>
              <a:tr h="127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CD_DEDUCT01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D01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Y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VARCHAR2(50)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9427664"/>
                  </a:ext>
                </a:extLst>
              </a:tr>
              <a:tr h="127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CD_DEDUCT02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D</a:t>
                      </a: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02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Y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VARCHAR2(50)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3604262"/>
                  </a:ext>
                </a:extLst>
              </a:tr>
              <a:tr h="127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CD_DEDUCT03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D</a:t>
                      </a: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03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Y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VARCHAR2(50)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3124842"/>
                  </a:ext>
                </a:extLst>
              </a:tr>
              <a:tr h="127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CD_DEDUCT04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D</a:t>
                      </a: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04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Y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VARCHAR2(50)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7294844"/>
                  </a:ext>
                </a:extLst>
              </a:tr>
              <a:tr h="127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CD_DEDUCT05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D</a:t>
                      </a: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05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Y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VARCHAR2(50)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196592"/>
                  </a:ext>
                </a:extLst>
              </a:tr>
              <a:tr h="127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CD_DEDUCT06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D</a:t>
                      </a: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06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Y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VARCHAR2(50)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7009928"/>
                  </a:ext>
                </a:extLst>
              </a:tr>
              <a:tr h="127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CD_DEDUCT07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D</a:t>
                      </a: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07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Y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VARCHAR2(50)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1580693"/>
                  </a:ext>
                </a:extLst>
              </a:tr>
              <a:tr h="127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CD_DEDUCT08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D</a:t>
                      </a: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08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Y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VARCHAR2(50)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6073360"/>
                  </a:ext>
                </a:extLst>
              </a:tr>
              <a:tr h="127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NM_DEDUCT01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국민연금</a:t>
                      </a: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Y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VARCHAR2(50)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4830760"/>
                  </a:ext>
                </a:extLst>
              </a:tr>
              <a:tr h="127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NM_DEDUCT02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건강보험</a:t>
                      </a: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Y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VARCHAR2(50)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2368100"/>
                  </a:ext>
                </a:extLst>
              </a:tr>
              <a:tr h="127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NM_DEDUCT03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고용보험</a:t>
                      </a: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Y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VARCHAR2(50)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3256261"/>
                  </a:ext>
                </a:extLst>
              </a:tr>
              <a:tr h="127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NM_DEDUCT04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동호회비</a:t>
                      </a: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Y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VARCHAR2(50)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932166"/>
                  </a:ext>
                </a:extLst>
              </a:tr>
              <a:tr h="127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NM_DEDUCT05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정산소득세</a:t>
                      </a: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Y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VARCHAR2(50)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7467669"/>
                  </a:ext>
                </a:extLst>
              </a:tr>
              <a:tr h="127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NM_DEDUCT06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정산주민세</a:t>
                      </a: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Y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VARCHAR2(50)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6081438"/>
                  </a:ext>
                </a:extLst>
              </a:tr>
              <a:tr h="127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NM_DEDUCT07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소득세</a:t>
                      </a: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Y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VARCHAR2(50)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1629847"/>
                  </a:ext>
                </a:extLst>
              </a:tr>
              <a:tr h="127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NM_DEDUCT08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주민세</a:t>
                      </a: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Y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sym typeface="맑은 고딕"/>
                        </a:rPr>
                        <a:t>VARCHAR2(50)</a:t>
                      </a:r>
                      <a:endParaRPr 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9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85828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57449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Box 3"/>
          <p:cNvSpPr/>
          <p:nvPr/>
        </p:nvSpPr>
        <p:spPr>
          <a:xfrm>
            <a:off x="106151" y="563541"/>
            <a:ext cx="1189991" cy="313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cubicBezTo>
                  <a:pt x="21600" y="3600"/>
                  <a:pt x="21600" y="7200"/>
                  <a:pt x="21600" y="10800"/>
                </a:cubicBezTo>
                <a:cubicBezTo>
                  <a:pt x="21600" y="14400"/>
                  <a:pt x="21600" y="1800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1700" spc="-127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lvl1pPr>
          </a:lstStyle>
          <a:p>
            <a:r>
              <a:rPr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DB </a:t>
            </a:r>
            <a:r>
              <a:rPr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설계</a:t>
            </a:r>
            <a:endParaRPr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F46DF98-4EA0-D299-E046-22E652C9AB64}"/>
              </a:ext>
            </a:extLst>
          </p:cNvPr>
          <p:cNvGrpSpPr/>
          <p:nvPr/>
        </p:nvGrpSpPr>
        <p:grpSpPr>
          <a:xfrm>
            <a:off x="0" y="6167393"/>
            <a:ext cx="9144000" cy="487478"/>
            <a:chOff x="0" y="6167393"/>
            <a:chExt cx="9144000" cy="487478"/>
          </a:xfrm>
        </p:grpSpPr>
        <p:sp>
          <p:nvSpPr>
            <p:cNvPr id="3" name="직선 연결선 6">
              <a:extLst>
                <a:ext uri="{FF2B5EF4-FFF2-40B4-BE49-F238E27FC236}">
                  <a16:creationId xmlns:a16="http://schemas.microsoft.com/office/drawing/2014/main" id="{15D90B8C-F3FD-1C48-910A-0C2259C9F82A}"/>
                </a:ext>
              </a:extLst>
            </p:cNvPr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4" name="직사각형 1">
              <a:extLst>
                <a:ext uri="{FF2B5EF4-FFF2-40B4-BE49-F238E27FC236}">
                  <a16:creationId xmlns:a16="http://schemas.microsoft.com/office/drawing/2014/main" id="{ADE1501A-2198-3CCE-4F7E-68E7E7994F39}"/>
                </a:ext>
              </a:extLst>
            </p:cNvPr>
            <p:cNvSpPr txBox="1"/>
            <p:nvPr/>
          </p:nvSpPr>
          <p:spPr>
            <a:xfrm>
              <a:off x="247194" y="6385630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14AF3F6-C551-4C7F-69CC-AD9B16BEEDDC}"/>
              </a:ext>
            </a:extLst>
          </p:cNvPr>
          <p:cNvSpPr txBox="1"/>
          <p:nvPr/>
        </p:nvSpPr>
        <p:spPr>
          <a:xfrm>
            <a:off x="348876" y="1468884"/>
            <a:ext cx="2659242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 eaLnBrk="0">
              <a:defRPr/>
            </a:pPr>
            <a:r>
              <a:rPr lang="ko-KR" altLang="en-US" sz="1600">
                <a:solidFill>
                  <a:schemeClr val="bg1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지급</a:t>
            </a:r>
            <a:r>
              <a:rPr lang="en-US" altLang="ko-KR" sz="1600">
                <a:solidFill>
                  <a:schemeClr val="bg1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공제항목 금액 테이블</a:t>
            </a:r>
            <a:r>
              <a:rPr lang="en-US" altLang="ko-KR" sz="1600">
                <a:solidFill>
                  <a:schemeClr val="bg1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 </a:t>
            </a:r>
            <a:endParaRPr lang="ko-KR" altLang="en-US" sz="1600">
              <a:solidFill>
                <a:schemeClr val="bg1"/>
              </a:solidFill>
              <a:latin typeface="Arial" panose="020B0604020202020204" pitchFamily="34" charset="0"/>
              <a:ea typeface="나눔스퀘어라운드 Bold"/>
              <a:cs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A4186B5-F83C-6C88-2D44-B4EADF2334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250449"/>
              </p:ext>
            </p:extLst>
          </p:nvPr>
        </p:nvGraphicFramePr>
        <p:xfrm>
          <a:off x="400152" y="1946993"/>
          <a:ext cx="8229600" cy="3625860"/>
        </p:xfrm>
        <a:graphic>
          <a:graphicData uri="http://schemas.openxmlformats.org/drawingml/2006/table">
            <a:tbl>
              <a:tblPr>
                <a:tableStyleId>{46F890A9-2807-4EBB-B81D-B2AA78EC7F39}</a:tableStyleId>
              </a:tblPr>
              <a:tblGrid>
                <a:gridCol w="1110997">
                  <a:extLst>
                    <a:ext uri="{9D8B030D-6E8A-4147-A177-3AD203B41FA5}">
                      <a16:colId xmlns:a16="http://schemas.microsoft.com/office/drawing/2014/main" val="696301385"/>
                    </a:ext>
                  </a:extLst>
                </a:gridCol>
                <a:gridCol w="1086308">
                  <a:extLst>
                    <a:ext uri="{9D8B030D-6E8A-4147-A177-3AD203B41FA5}">
                      <a16:colId xmlns:a16="http://schemas.microsoft.com/office/drawing/2014/main" val="1247093250"/>
                    </a:ext>
                  </a:extLst>
                </a:gridCol>
                <a:gridCol w="1360627">
                  <a:extLst>
                    <a:ext uri="{9D8B030D-6E8A-4147-A177-3AD203B41FA5}">
                      <a16:colId xmlns:a16="http://schemas.microsoft.com/office/drawing/2014/main" val="3264239397"/>
                    </a:ext>
                  </a:extLst>
                </a:gridCol>
                <a:gridCol w="1163117">
                  <a:extLst>
                    <a:ext uri="{9D8B030D-6E8A-4147-A177-3AD203B41FA5}">
                      <a16:colId xmlns:a16="http://schemas.microsoft.com/office/drawing/2014/main" val="3812917497"/>
                    </a:ext>
                  </a:extLst>
                </a:gridCol>
                <a:gridCol w="230428">
                  <a:extLst>
                    <a:ext uri="{9D8B030D-6E8A-4147-A177-3AD203B41FA5}">
                      <a16:colId xmlns:a16="http://schemas.microsoft.com/office/drawing/2014/main" val="3385031207"/>
                    </a:ext>
                  </a:extLst>
                </a:gridCol>
                <a:gridCol w="222199">
                  <a:extLst>
                    <a:ext uri="{9D8B030D-6E8A-4147-A177-3AD203B41FA5}">
                      <a16:colId xmlns:a16="http://schemas.microsoft.com/office/drawing/2014/main" val="2078416569"/>
                    </a:ext>
                  </a:extLst>
                </a:gridCol>
                <a:gridCol w="386791">
                  <a:extLst>
                    <a:ext uri="{9D8B030D-6E8A-4147-A177-3AD203B41FA5}">
                      <a16:colId xmlns:a16="http://schemas.microsoft.com/office/drawing/2014/main" val="470681459"/>
                    </a:ext>
                  </a:extLst>
                </a:gridCol>
                <a:gridCol w="1053389">
                  <a:extLst>
                    <a:ext uri="{9D8B030D-6E8A-4147-A177-3AD203B41FA5}">
                      <a16:colId xmlns:a16="http://schemas.microsoft.com/office/drawing/2014/main" val="196332075"/>
                    </a:ext>
                  </a:extLst>
                </a:gridCol>
                <a:gridCol w="584301">
                  <a:extLst>
                    <a:ext uri="{9D8B030D-6E8A-4147-A177-3AD203B41FA5}">
                      <a16:colId xmlns:a16="http://schemas.microsoft.com/office/drawing/2014/main" val="3193837915"/>
                    </a:ext>
                  </a:extLst>
                </a:gridCol>
                <a:gridCol w="1031443">
                  <a:extLst>
                    <a:ext uri="{9D8B030D-6E8A-4147-A177-3AD203B41FA5}">
                      <a16:colId xmlns:a16="http://schemas.microsoft.com/office/drawing/2014/main" val="3912943414"/>
                    </a:ext>
                  </a:extLst>
                </a:gridCol>
              </a:tblGrid>
              <a:tr h="18129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물리적 테이블명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물리적 </a:t>
                      </a:r>
                      <a:r>
                        <a:rPr lang="ko-KR" altLang="en-US" sz="1000" u="none" strike="noStrike" err="1">
                          <a:effectLst/>
                        </a:rPr>
                        <a:t>컬럼명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논리적 테이블명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논리적 </a:t>
                      </a:r>
                      <a:r>
                        <a:rPr lang="ko-KR" altLang="en-US" sz="1000" u="none" strike="noStrike" err="1">
                          <a:effectLst/>
                        </a:rPr>
                        <a:t>컬럼명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NULL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TYPE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DEFAULT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참조 테이블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029728"/>
                  </a:ext>
                </a:extLst>
              </a:tr>
              <a:tr h="181293">
                <a:tc rowSpan="19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HR_AMPAYMENT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NO_EMP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9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지급</a:t>
                      </a:r>
                      <a:r>
                        <a:rPr lang="en-US" altLang="ko-KR" sz="1000" u="none" strike="noStrike">
                          <a:effectLst/>
                        </a:rPr>
                        <a:t>/</a:t>
                      </a:r>
                      <a:r>
                        <a:rPr lang="ko-KR" altLang="en-US" sz="1000" u="none" strike="noStrike">
                          <a:effectLst/>
                        </a:rPr>
                        <a:t>공제항목 금액</a:t>
                      </a:r>
                      <a:br>
                        <a:rPr lang="ko-KR" altLang="en-US" sz="1000" u="none" strike="noStrike">
                          <a:effectLst/>
                        </a:rPr>
                      </a:br>
                      <a:r>
                        <a:rPr lang="ko-KR" altLang="en-US" sz="1000" u="none" strike="noStrike">
                          <a:effectLst/>
                        </a:rPr>
                        <a:t>테이블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사원번호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u="none" strike="noStrike">
                          <a:effectLst/>
                        </a:rPr>
                        <a:t>Y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VARCHAR2(20)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MA_EMP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3155779"/>
                  </a:ext>
                </a:extLst>
              </a:tr>
              <a:tr h="18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YM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err="1">
                          <a:effectLst/>
                        </a:rPr>
                        <a:t>귀속년월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u="none" strike="noStrike">
                          <a:effectLst/>
                        </a:rPr>
                        <a:t>Y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VARCHAR2(20)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3692197"/>
                  </a:ext>
                </a:extLst>
              </a:tr>
              <a:tr h="18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AM_PAY01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지급항목 금액</a:t>
                      </a:r>
                      <a:r>
                        <a:rPr lang="en-US" altLang="ko-KR" sz="800" u="none" strike="noStrike">
                          <a:effectLst/>
                        </a:rPr>
                        <a:t>01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NUMBER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6167937"/>
                  </a:ext>
                </a:extLst>
              </a:tr>
              <a:tr h="18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AM_PAY02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지급항목 금액</a:t>
                      </a:r>
                      <a:r>
                        <a:rPr lang="en-US" altLang="ko-KR" sz="800" u="none" strike="noStrike">
                          <a:effectLst/>
                        </a:rPr>
                        <a:t>02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NUMBER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26059"/>
                  </a:ext>
                </a:extLst>
              </a:tr>
              <a:tr h="18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AM_PAY03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지급항목 금액</a:t>
                      </a:r>
                      <a:r>
                        <a:rPr lang="en-US" altLang="ko-KR" sz="800" u="none" strike="noStrike">
                          <a:effectLst/>
                        </a:rPr>
                        <a:t>03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NUMBER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155706"/>
                  </a:ext>
                </a:extLst>
              </a:tr>
              <a:tr h="18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AM_PAY04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지급항목 금액</a:t>
                      </a:r>
                      <a:r>
                        <a:rPr lang="en-US" altLang="ko-KR" sz="800" u="none" strike="noStrike">
                          <a:effectLst/>
                        </a:rPr>
                        <a:t>04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NUMBER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112806"/>
                  </a:ext>
                </a:extLst>
              </a:tr>
              <a:tr h="18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AM_PAY05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지급항목 금액</a:t>
                      </a:r>
                      <a:r>
                        <a:rPr lang="en-US" altLang="ko-KR" sz="800" u="none" strike="noStrike">
                          <a:effectLst/>
                        </a:rPr>
                        <a:t>05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NUMBER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110284"/>
                  </a:ext>
                </a:extLst>
              </a:tr>
              <a:tr h="18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AM_PAY06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지급항목 금액</a:t>
                      </a:r>
                      <a:r>
                        <a:rPr lang="en-US" altLang="ko-KR" sz="800" u="none" strike="noStrike">
                          <a:effectLst/>
                        </a:rPr>
                        <a:t>06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NUMBER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7593926"/>
                  </a:ext>
                </a:extLst>
              </a:tr>
              <a:tr h="18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AM_PAY07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지급항목 금액</a:t>
                      </a:r>
                      <a:r>
                        <a:rPr lang="en-US" altLang="ko-KR" sz="800" u="none" strike="noStrike">
                          <a:effectLst/>
                        </a:rPr>
                        <a:t>07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NUMBER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7664260"/>
                  </a:ext>
                </a:extLst>
              </a:tr>
              <a:tr h="18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AM_PAY08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지급항목 금액</a:t>
                      </a:r>
                      <a:r>
                        <a:rPr lang="en-US" altLang="ko-KR" sz="800" u="none" strike="noStrike">
                          <a:effectLst/>
                        </a:rPr>
                        <a:t>08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NUMBER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3358891"/>
                  </a:ext>
                </a:extLst>
              </a:tr>
              <a:tr h="18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AM_PAY01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지급항목 금액</a:t>
                      </a:r>
                      <a:r>
                        <a:rPr lang="en-US" altLang="ko-KR" sz="800" u="none" strike="noStrike">
                          <a:effectLst/>
                        </a:rPr>
                        <a:t>09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NUMBER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5124745"/>
                  </a:ext>
                </a:extLst>
              </a:tr>
              <a:tr h="18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AM_DEDUCT01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공제항목 금액</a:t>
                      </a:r>
                      <a:r>
                        <a:rPr lang="en-US" altLang="ko-KR" sz="800" u="none" strike="noStrike">
                          <a:effectLst/>
                        </a:rPr>
                        <a:t>01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NUMBER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2688803"/>
                  </a:ext>
                </a:extLst>
              </a:tr>
              <a:tr h="18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AM_DEDUCT02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공제항목 금액</a:t>
                      </a:r>
                      <a:r>
                        <a:rPr lang="en-US" altLang="ko-KR" sz="800" u="none" strike="noStrike">
                          <a:effectLst/>
                        </a:rPr>
                        <a:t>02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NUMBER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0311552"/>
                  </a:ext>
                </a:extLst>
              </a:tr>
              <a:tr h="18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AM_DEDUCT03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공제항목 금액</a:t>
                      </a:r>
                      <a:r>
                        <a:rPr lang="en-US" altLang="ko-KR" sz="800" u="none" strike="noStrike">
                          <a:effectLst/>
                        </a:rPr>
                        <a:t>03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NUMBER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7915408"/>
                  </a:ext>
                </a:extLst>
              </a:tr>
              <a:tr h="18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AM_DEDUCT04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공제항목 금액</a:t>
                      </a:r>
                      <a:r>
                        <a:rPr lang="en-US" altLang="ko-KR" sz="800" u="none" strike="noStrike">
                          <a:effectLst/>
                        </a:rPr>
                        <a:t>04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NUMBER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0943577"/>
                  </a:ext>
                </a:extLst>
              </a:tr>
              <a:tr h="18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AM_DEDUCT05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공제항목 금액</a:t>
                      </a:r>
                      <a:r>
                        <a:rPr lang="en-US" altLang="ko-KR" sz="800" u="none" strike="noStrike">
                          <a:effectLst/>
                        </a:rPr>
                        <a:t>05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NUMBER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8576574"/>
                  </a:ext>
                </a:extLst>
              </a:tr>
              <a:tr h="18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AM_DEDUCT06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공제항목 금액</a:t>
                      </a:r>
                      <a:r>
                        <a:rPr lang="en-US" altLang="ko-KR" sz="800" u="none" strike="noStrike">
                          <a:effectLst/>
                        </a:rPr>
                        <a:t>06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NUMBER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1787146"/>
                  </a:ext>
                </a:extLst>
              </a:tr>
              <a:tr h="18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AM_DEDUCT07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공제항목 금액</a:t>
                      </a:r>
                      <a:r>
                        <a:rPr lang="en-US" altLang="ko-KR" sz="800" u="none" strike="noStrike">
                          <a:effectLst/>
                        </a:rPr>
                        <a:t>07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NUMBER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5152388"/>
                  </a:ext>
                </a:extLst>
              </a:tr>
              <a:tr h="18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AM_DEDUCT08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공제항목 금액</a:t>
                      </a:r>
                      <a:r>
                        <a:rPr lang="en-US" altLang="ko-KR" sz="800" u="none" strike="noStrike">
                          <a:effectLst/>
                        </a:rPr>
                        <a:t>08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NUMBER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8033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1118260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Box 3"/>
          <p:cNvSpPr/>
          <p:nvPr/>
        </p:nvSpPr>
        <p:spPr>
          <a:xfrm>
            <a:off x="106151" y="563541"/>
            <a:ext cx="1189991" cy="313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cubicBezTo>
                  <a:pt x="21600" y="3600"/>
                  <a:pt x="21600" y="7200"/>
                  <a:pt x="21600" y="10800"/>
                </a:cubicBezTo>
                <a:cubicBezTo>
                  <a:pt x="21600" y="14400"/>
                  <a:pt x="21600" y="1800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 sz="1700" spc="-127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lvl1pPr>
          </a:lstStyle>
          <a:p>
            <a:r>
              <a:rPr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DB </a:t>
            </a:r>
            <a:r>
              <a:rPr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설계</a:t>
            </a:r>
            <a:endParaRPr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F46DF98-4EA0-D299-E046-22E652C9AB64}"/>
              </a:ext>
            </a:extLst>
          </p:cNvPr>
          <p:cNvGrpSpPr/>
          <p:nvPr/>
        </p:nvGrpSpPr>
        <p:grpSpPr>
          <a:xfrm>
            <a:off x="0" y="6167393"/>
            <a:ext cx="9144000" cy="487478"/>
            <a:chOff x="0" y="6167393"/>
            <a:chExt cx="9144000" cy="487478"/>
          </a:xfrm>
        </p:grpSpPr>
        <p:sp>
          <p:nvSpPr>
            <p:cNvPr id="3" name="직선 연결선 6">
              <a:extLst>
                <a:ext uri="{FF2B5EF4-FFF2-40B4-BE49-F238E27FC236}">
                  <a16:creationId xmlns:a16="http://schemas.microsoft.com/office/drawing/2014/main" id="{15D90B8C-F3FD-1C48-910A-0C2259C9F82A}"/>
                </a:ext>
              </a:extLst>
            </p:cNvPr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4" name="직사각형 1">
              <a:extLst>
                <a:ext uri="{FF2B5EF4-FFF2-40B4-BE49-F238E27FC236}">
                  <a16:creationId xmlns:a16="http://schemas.microsoft.com/office/drawing/2014/main" id="{ADE1501A-2198-3CCE-4F7E-68E7E7994F39}"/>
                </a:ext>
              </a:extLst>
            </p:cNvPr>
            <p:cNvSpPr txBox="1"/>
            <p:nvPr/>
          </p:nvSpPr>
          <p:spPr>
            <a:xfrm>
              <a:off x="247194" y="6385630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14AF3F6-C551-4C7F-69CC-AD9B16BEEDDC}"/>
              </a:ext>
            </a:extLst>
          </p:cNvPr>
          <p:cNvSpPr txBox="1"/>
          <p:nvPr/>
        </p:nvSpPr>
        <p:spPr>
          <a:xfrm>
            <a:off x="336043" y="1806648"/>
            <a:ext cx="1951645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 eaLnBrk="0">
              <a:defRPr/>
            </a:pPr>
            <a:r>
              <a:rPr lang="ko-KR" altLang="en-US" sz="1600">
                <a:solidFill>
                  <a:schemeClr val="bg1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보고서 양식 테이블</a:t>
            </a:r>
            <a:r>
              <a:rPr lang="en-US" altLang="ko-KR" sz="1600">
                <a:solidFill>
                  <a:schemeClr val="bg1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 </a:t>
            </a:r>
            <a:endParaRPr lang="ko-KR" altLang="en-US" sz="1600">
              <a:solidFill>
                <a:schemeClr val="bg1"/>
              </a:solidFill>
              <a:latin typeface="Arial" panose="020B0604020202020204" pitchFamily="34" charset="0"/>
              <a:ea typeface="나눔스퀘어라운드 Bold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CAD754-9898-06B5-EEB0-28D91374AF91}"/>
              </a:ext>
            </a:extLst>
          </p:cNvPr>
          <p:cNvSpPr txBox="1"/>
          <p:nvPr/>
        </p:nvSpPr>
        <p:spPr>
          <a:xfrm>
            <a:off x="317660" y="3348782"/>
            <a:ext cx="2090961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eaLnBrk="0">
              <a:defRPr/>
            </a:pPr>
            <a:r>
              <a:rPr lang="ko-KR" altLang="en-US" sz="1600">
                <a:solidFill>
                  <a:schemeClr val="bg1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급여기본정보 테이블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4760EB3-22D0-EE21-8D56-B54BD57977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50569"/>
              </p:ext>
            </p:extLst>
          </p:nvPr>
        </p:nvGraphicFramePr>
        <p:xfrm>
          <a:off x="387319" y="2194161"/>
          <a:ext cx="8229600" cy="543879"/>
        </p:xfrm>
        <a:graphic>
          <a:graphicData uri="http://schemas.openxmlformats.org/drawingml/2006/table">
            <a:tbl>
              <a:tblPr>
                <a:tableStyleId>{46F890A9-2807-4EBB-B81D-B2AA78EC7F39}</a:tableStyleId>
              </a:tblPr>
              <a:tblGrid>
                <a:gridCol w="1110997">
                  <a:extLst>
                    <a:ext uri="{9D8B030D-6E8A-4147-A177-3AD203B41FA5}">
                      <a16:colId xmlns:a16="http://schemas.microsoft.com/office/drawing/2014/main" val="2125672545"/>
                    </a:ext>
                  </a:extLst>
                </a:gridCol>
                <a:gridCol w="1086308">
                  <a:extLst>
                    <a:ext uri="{9D8B030D-6E8A-4147-A177-3AD203B41FA5}">
                      <a16:colId xmlns:a16="http://schemas.microsoft.com/office/drawing/2014/main" val="4202474259"/>
                    </a:ext>
                  </a:extLst>
                </a:gridCol>
                <a:gridCol w="1360627">
                  <a:extLst>
                    <a:ext uri="{9D8B030D-6E8A-4147-A177-3AD203B41FA5}">
                      <a16:colId xmlns:a16="http://schemas.microsoft.com/office/drawing/2014/main" val="707355486"/>
                    </a:ext>
                  </a:extLst>
                </a:gridCol>
                <a:gridCol w="1163117">
                  <a:extLst>
                    <a:ext uri="{9D8B030D-6E8A-4147-A177-3AD203B41FA5}">
                      <a16:colId xmlns:a16="http://schemas.microsoft.com/office/drawing/2014/main" val="2768108281"/>
                    </a:ext>
                  </a:extLst>
                </a:gridCol>
                <a:gridCol w="230428">
                  <a:extLst>
                    <a:ext uri="{9D8B030D-6E8A-4147-A177-3AD203B41FA5}">
                      <a16:colId xmlns:a16="http://schemas.microsoft.com/office/drawing/2014/main" val="216048055"/>
                    </a:ext>
                  </a:extLst>
                </a:gridCol>
                <a:gridCol w="222199">
                  <a:extLst>
                    <a:ext uri="{9D8B030D-6E8A-4147-A177-3AD203B41FA5}">
                      <a16:colId xmlns:a16="http://schemas.microsoft.com/office/drawing/2014/main" val="2652196114"/>
                    </a:ext>
                  </a:extLst>
                </a:gridCol>
                <a:gridCol w="386791">
                  <a:extLst>
                    <a:ext uri="{9D8B030D-6E8A-4147-A177-3AD203B41FA5}">
                      <a16:colId xmlns:a16="http://schemas.microsoft.com/office/drawing/2014/main" val="2268997347"/>
                    </a:ext>
                  </a:extLst>
                </a:gridCol>
                <a:gridCol w="1053389">
                  <a:extLst>
                    <a:ext uri="{9D8B030D-6E8A-4147-A177-3AD203B41FA5}">
                      <a16:colId xmlns:a16="http://schemas.microsoft.com/office/drawing/2014/main" val="3569657636"/>
                    </a:ext>
                  </a:extLst>
                </a:gridCol>
                <a:gridCol w="584301">
                  <a:extLst>
                    <a:ext uri="{9D8B030D-6E8A-4147-A177-3AD203B41FA5}">
                      <a16:colId xmlns:a16="http://schemas.microsoft.com/office/drawing/2014/main" val="3600046922"/>
                    </a:ext>
                  </a:extLst>
                </a:gridCol>
                <a:gridCol w="1031443">
                  <a:extLst>
                    <a:ext uri="{9D8B030D-6E8A-4147-A177-3AD203B41FA5}">
                      <a16:colId xmlns:a16="http://schemas.microsoft.com/office/drawing/2014/main" val="2781584312"/>
                    </a:ext>
                  </a:extLst>
                </a:gridCol>
              </a:tblGrid>
              <a:tr h="18129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물리적 테이블명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물리적 </a:t>
                      </a:r>
                      <a:r>
                        <a:rPr lang="ko-KR" altLang="en-US" sz="1000" u="none" strike="noStrike" err="1">
                          <a:effectLst/>
                        </a:rPr>
                        <a:t>컬럼명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논리적 테이블명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논리적 </a:t>
                      </a:r>
                      <a:r>
                        <a:rPr lang="ko-KR" altLang="en-US" sz="1000" u="none" strike="noStrike" err="1">
                          <a:effectLst/>
                        </a:rPr>
                        <a:t>컬럼명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NULL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TYPE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DEFAULT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참조 테이블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111855"/>
                  </a:ext>
                </a:extLst>
              </a:tr>
              <a:tr h="18129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HR_PAYREPORT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CD_PAYREPORT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보고서양식 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ko-KR" altLang="en-US" sz="900" u="none" strike="noStrike">
                          <a:effectLst/>
                        </a:rPr>
                        <a:t>테이블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보고서 코드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VARCHAR2(50)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8005375"/>
                  </a:ext>
                </a:extLst>
              </a:tr>
              <a:tr h="18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NM_PAYREPORT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보고서 명칭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VARCHAR2(50)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4117893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4C2914F-AD1B-E1D1-30A3-EDFAAD685E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805197"/>
              </p:ext>
            </p:extLst>
          </p:nvPr>
        </p:nvGraphicFramePr>
        <p:xfrm>
          <a:off x="387319" y="3736295"/>
          <a:ext cx="8229600" cy="1087758"/>
        </p:xfrm>
        <a:graphic>
          <a:graphicData uri="http://schemas.openxmlformats.org/drawingml/2006/table">
            <a:tbl>
              <a:tblPr>
                <a:tableStyleId>{46F890A9-2807-4EBB-B81D-B2AA78EC7F39}</a:tableStyleId>
              </a:tblPr>
              <a:tblGrid>
                <a:gridCol w="1110997">
                  <a:extLst>
                    <a:ext uri="{9D8B030D-6E8A-4147-A177-3AD203B41FA5}">
                      <a16:colId xmlns:a16="http://schemas.microsoft.com/office/drawing/2014/main" val="3880862903"/>
                    </a:ext>
                  </a:extLst>
                </a:gridCol>
                <a:gridCol w="1086308">
                  <a:extLst>
                    <a:ext uri="{9D8B030D-6E8A-4147-A177-3AD203B41FA5}">
                      <a16:colId xmlns:a16="http://schemas.microsoft.com/office/drawing/2014/main" val="600718959"/>
                    </a:ext>
                  </a:extLst>
                </a:gridCol>
                <a:gridCol w="1360627">
                  <a:extLst>
                    <a:ext uri="{9D8B030D-6E8A-4147-A177-3AD203B41FA5}">
                      <a16:colId xmlns:a16="http://schemas.microsoft.com/office/drawing/2014/main" val="1840553262"/>
                    </a:ext>
                  </a:extLst>
                </a:gridCol>
                <a:gridCol w="1163117">
                  <a:extLst>
                    <a:ext uri="{9D8B030D-6E8A-4147-A177-3AD203B41FA5}">
                      <a16:colId xmlns:a16="http://schemas.microsoft.com/office/drawing/2014/main" val="1855927606"/>
                    </a:ext>
                  </a:extLst>
                </a:gridCol>
                <a:gridCol w="230428">
                  <a:extLst>
                    <a:ext uri="{9D8B030D-6E8A-4147-A177-3AD203B41FA5}">
                      <a16:colId xmlns:a16="http://schemas.microsoft.com/office/drawing/2014/main" val="3019523326"/>
                    </a:ext>
                  </a:extLst>
                </a:gridCol>
                <a:gridCol w="222199">
                  <a:extLst>
                    <a:ext uri="{9D8B030D-6E8A-4147-A177-3AD203B41FA5}">
                      <a16:colId xmlns:a16="http://schemas.microsoft.com/office/drawing/2014/main" val="2230235420"/>
                    </a:ext>
                  </a:extLst>
                </a:gridCol>
                <a:gridCol w="386791">
                  <a:extLst>
                    <a:ext uri="{9D8B030D-6E8A-4147-A177-3AD203B41FA5}">
                      <a16:colId xmlns:a16="http://schemas.microsoft.com/office/drawing/2014/main" val="969599797"/>
                    </a:ext>
                  </a:extLst>
                </a:gridCol>
                <a:gridCol w="1053389">
                  <a:extLst>
                    <a:ext uri="{9D8B030D-6E8A-4147-A177-3AD203B41FA5}">
                      <a16:colId xmlns:a16="http://schemas.microsoft.com/office/drawing/2014/main" val="2383988614"/>
                    </a:ext>
                  </a:extLst>
                </a:gridCol>
                <a:gridCol w="584301">
                  <a:extLst>
                    <a:ext uri="{9D8B030D-6E8A-4147-A177-3AD203B41FA5}">
                      <a16:colId xmlns:a16="http://schemas.microsoft.com/office/drawing/2014/main" val="3603445825"/>
                    </a:ext>
                  </a:extLst>
                </a:gridCol>
                <a:gridCol w="1031443">
                  <a:extLst>
                    <a:ext uri="{9D8B030D-6E8A-4147-A177-3AD203B41FA5}">
                      <a16:colId xmlns:a16="http://schemas.microsoft.com/office/drawing/2014/main" val="2266546770"/>
                    </a:ext>
                  </a:extLst>
                </a:gridCol>
              </a:tblGrid>
              <a:tr h="18129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물리적 테이블명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물리적 </a:t>
                      </a:r>
                      <a:r>
                        <a:rPr lang="ko-KR" altLang="en-US" sz="1000" u="none" strike="noStrike" err="1">
                          <a:effectLst/>
                        </a:rPr>
                        <a:t>컬럼명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논리적 테이블명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논리적 </a:t>
                      </a:r>
                      <a:r>
                        <a:rPr lang="ko-KR" altLang="en-US" sz="1000" u="none" strike="noStrike" err="1">
                          <a:effectLst/>
                        </a:rPr>
                        <a:t>컬럼명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NULL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TYPE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DEFAULT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참조 테이블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100251"/>
                  </a:ext>
                </a:extLst>
              </a:tr>
              <a:tr h="181293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HR_PAYLIST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NO_EMP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급여기본정보 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ko-KR" altLang="en-US" sz="900" u="none" strike="noStrike">
                          <a:effectLst/>
                        </a:rPr>
                        <a:t>테이블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사원번호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VARCHAR2(20)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MA_EMP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5917069"/>
                  </a:ext>
                </a:extLst>
              </a:tr>
              <a:tr h="18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PAY_PER_HOUR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시급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NUMBER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9462947"/>
                  </a:ext>
                </a:extLst>
              </a:tr>
              <a:tr h="18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PAY_PER_DAY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일급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NUMBER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92585"/>
                  </a:ext>
                </a:extLst>
              </a:tr>
              <a:tr h="18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PAY_PER_MONTH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월급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NUMBER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3630143"/>
                  </a:ext>
                </a:extLst>
              </a:tr>
              <a:tr h="181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PAY_PER_YEAR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연봉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NUMBER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8581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3949207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D6E0EF7-9901-2491-208F-57544F43B2F3}"/>
              </a:ext>
            </a:extLst>
          </p:cNvPr>
          <p:cNvGrpSpPr/>
          <p:nvPr/>
        </p:nvGrpSpPr>
        <p:grpSpPr>
          <a:xfrm>
            <a:off x="0" y="6167393"/>
            <a:ext cx="9144000" cy="487478"/>
            <a:chOff x="0" y="6167393"/>
            <a:chExt cx="9144000" cy="487478"/>
          </a:xfrm>
        </p:grpSpPr>
        <p:sp>
          <p:nvSpPr>
            <p:cNvPr id="11" name="직선 연결선 6">
              <a:extLst>
                <a:ext uri="{FF2B5EF4-FFF2-40B4-BE49-F238E27FC236}">
                  <a16:creationId xmlns:a16="http://schemas.microsoft.com/office/drawing/2014/main" id="{A49F475E-6EC4-6924-F55F-B2BECCBE9C0A}"/>
                </a:ext>
              </a:extLst>
            </p:cNvPr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12" name="직사각형 1">
              <a:extLst>
                <a:ext uri="{FF2B5EF4-FFF2-40B4-BE49-F238E27FC236}">
                  <a16:creationId xmlns:a16="http://schemas.microsoft.com/office/drawing/2014/main" id="{5CEA9718-AE97-E6FD-9AC1-4FBC8516CE35}"/>
                </a:ext>
              </a:extLst>
            </p:cNvPr>
            <p:cNvSpPr txBox="1"/>
            <p:nvPr/>
          </p:nvSpPr>
          <p:spPr>
            <a:xfrm>
              <a:off x="247194" y="6385630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  <p:sp>
        <p:nvSpPr>
          <p:cNvPr id="7" name="TextBox 3">
            <a:extLst>
              <a:ext uri="{FF2B5EF4-FFF2-40B4-BE49-F238E27FC236}">
                <a16:creationId xmlns:a16="http://schemas.microsoft.com/office/drawing/2014/main" id="{07C8698C-7681-FA41-1C54-723B2BF1D972}"/>
              </a:ext>
            </a:extLst>
          </p:cNvPr>
          <p:cNvSpPr/>
          <p:nvPr/>
        </p:nvSpPr>
        <p:spPr>
          <a:xfrm>
            <a:off x="1798972" y="2829189"/>
            <a:ext cx="5546055" cy="1199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cubicBezTo>
                  <a:pt x="21600" y="3600"/>
                  <a:pt x="21600" y="7200"/>
                  <a:pt x="21600" y="10800"/>
                </a:cubicBezTo>
                <a:cubicBezTo>
                  <a:pt x="21600" y="14400"/>
                  <a:pt x="21600" y="1800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700" spc="-127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lvl1pPr>
          </a:lstStyle>
          <a:p>
            <a:r>
              <a:rPr lang="ko-KR" altLang="en-US" sz="6000"/>
              <a:t>클래스</a:t>
            </a:r>
            <a:r>
              <a:rPr lang="en-US" altLang="ko-KR" sz="6000"/>
              <a:t>/ </a:t>
            </a:r>
            <a:r>
              <a:rPr lang="en-US" altLang="ko-KR" sz="6600"/>
              <a:t>JSP</a:t>
            </a:r>
            <a:r>
              <a:rPr lang="ko-KR" altLang="en-US" sz="6000"/>
              <a:t> 설계</a:t>
            </a:r>
          </a:p>
        </p:txBody>
      </p:sp>
    </p:spTree>
    <p:extLst>
      <p:ext uri="{BB962C8B-B14F-4D97-AF65-F5344CB8AC3E}">
        <p14:creationId xmlns:p14="http://schemas.microsoft.com/office/powerpoint/2010/main" val="134251508"/>
      </p:ext>
    </p:extLst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Box 3"/>
          <p:cNvSpPr/>
          <p:nvPr/>
        </p:nvSpPr>
        <p:spPr>
          <a:xfrm>
            <a:off x="139039" y="150619"/>
            <a:ext cx="1510766" cy="313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cubicBezTo>
                  <a:pt x="21600" y="3600"/>
                  <a:pt x="21600" y="7200"/>
                  <a:pt x="21600" y="10800"/>
                </a:cubicBezTo>
                <a:cubicBezTo>
                  <a:pt x="21600" y="14400"/>
                  <a:pt x="21600" y="1800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1700" spc="-127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lvl1pPr>
          </a:lstStyle>
          <a:p>
            <a:r>
              <a:rPr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클래스/JSP 설계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5F0F600-7D1E-EAC1-0167-3879D15ED083}"/>
              </a:ext>
            </a:extLst>
          </p:cNvPr>
          <p:cNvGrpSpPr/>
          <p:nvPr/>
        </p:nvGrpSpPr>
        <p:grpSpPr>
          <a:xfrm>
            <a:off x="0" y="6167393"/>
            <a:ext cx="9144000" cy="487478"/>
            <a:chOff x="0" y="6167393"/>
            <a:chExt cx="9144000" cy="487478"/>
          </a:xfrm>
        </p:grpSpPr>
        <p:sp>
          <p:nvSpPr>
            <p:cNvPr id="3" name="직선 연결선 6">
              <a:extLst>
                <a:ext uri="{FF2B5EF4-FFF2-40B4-BE49-F238E27FC236}">
                  <a16:creationId xmlns:a16="http://schemas.microsoft.com/office/drawing/2014/main" id="{01D40461-C575-4F13-5ACF-4B0EAF22C40A}"/>
                </a:ext>
              </a:extLst>
            </p:cNvPr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4" name="직사각형 1">
              <a:extLst>
                <a:ext uri="{FF2B5EF4-FFF2-40B4-BE49-F238E27FC236}">
                  <a16:creationId xmlns:a16="http://schemas.microsoft.com/office/drawing/2014/main" id="{3D420CC2-666C-1DA0-04A9-7707D97D214F}"/>
                </a:ext>
              </a:extLst>
            </p:cNvPr>
            <p:cNvSpPr txBox="1"/>
            <p:nvPr/>
          </p:nvSpPr>
          <p:spPr>
            <a:xfrm>
              <a:off x="247194" y="6385630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6FF1571-3EA7-A1CD-2960-E12F53F5A3DF}"/>
              </a:ext>
            </a:extLst>
          </p:cNvPr>
          <p:cNvSpPr txBox="1"/>
          <p:nvPr/>
        </p:nvSpPr>
        <p:spPr>
          <a:xfrm>
            <a:off x="634872" y="566839"/>
            <a:ext cx="1212223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eaLnBrk="0">
              <a:defRPr/>
            </a:pPr>
            <a:r>
              <a:rPr lang="en-US" altLang="ko-KR" sz="160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anose="020B0604020202020204" pitchFamily="34" charset="0"/>
              </a:rPr>
              <a:t>Login Class</a:t>
            </a:r>
            <a:endParaRPr lang="ko-KR" altLang="en-US" sz="160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B96C3AF-DF72-42CF-7451-331055BB84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60406"/>
              </p:ext>
            </p:extLst>
          </p:nvPr>
        </p:nvGraphicFramePr>
        <p:xfrm>
          <a:off x="665867" y="895702"/>
          <a:ext cx="7874255" cy="1295309"/>
        </p:xfrm>
        <a:graphic>
          <a:graphicData uri="http://schemas.openxmlformats.org/drawingml/2006/table">
            <a:tbl>
              <a:tblPr>
                <a:tableStyleId>{46F890A9-2807-4EBB-B81D-B2AA78EC7F39}</a:tableStyleId>
              </a:tblPr>
              <a:tblGrid>
                <a:gridCol w="2657796">
                  <a:extLst>
                    <a:ext uri="{9D8B030D-6E8A-4147-A177-3AD203B41FA5}">
                      <a16:colId xmlns:a16="http://schemas.microsoft.com/office/drawing/2014/main" val="3585399238"/>
                    </a:ext>
                  </a:extLst>
                </a:gridCol>
                <a:gridCol w="5216459">
                  <a:extLst>
                    <a:ext uri="{9D8B030D-6E8A-4147-A177-3AD203B41FA5}">
                      <a16:colId xmlns:a16="http://schemas.microsoft.com/office/drawing/2014/main" val="2917939245"/>
                    </a:ext>
                  </a:extLst>
                </a:gridCol>
              </a:tblGrid>
              <a:tr h="2457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Class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7341" marR="7341" marT="734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Description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7341" marR="7341" marT="734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761382"/>
                  </a:ext>
                </a:extLst>
              </a:tr>
              <a:tr h="2457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+mn-cs"/>
                          <a:sym typeface="맑은 고딕"/>
                        </a:rPr>
                        <a:t> </a:t>
                      </a:r>
                      <a:r>
                        <a:rPr lang="en-US" sz="1200" b="1" i="0" u="none" strike="noStrike" cap="none" spc="0" baseline="0" err="1">
                          <a:solidFill>
                            <a:schemeClr val="dk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+mn-cs"/>
                          <a:sym typeface="맑은 고딕"/>
                        </a:rPr>
                        <a:t>InfoDTO</a:t>
                      </a:r>
                      <a:endParaRPr lang="en-US" sz="1200" b="1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+mn-cs"/>
                        <a:sym typeface="맑은 고딕"/>
                      </a:endParaRPr>
                    </a:p>
                  </a:txBody>
                  <a:tcPr marL="7341" marR="7341" marT="734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 </a:t>
                      </a:r>
                      <a:r>
                        <a:rPr lang="ko-KR" altLang="en-US" sz="1000" b="0" i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+mn-cs"/>
                          <a:sym typeface="맑은 고딕"/>
                        </a:rPr>
                        <a:t>로그인데이터를 담아 이동하는 </a:t>
                      </a:r>
                      <a:r>
                        <a:rPr lang="en-US" altLang="ko-KR" sz="1000" b="0" i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+mn-cs"/>
                          <a:sym typeface="맑은 고딕"/>
                        </a:rPr>
                        <a:t>getter/setter </a:t>
                      </a:r>
                      <a:r>
                        <a:rPr lang="ko-KR" altLang="en-US" sz="1000" b="0" i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+mn-cs"/>
                          <a:sym typeface="맑은 고딕"/>
                        </a:rPr>
                        <a:t>메소드 선언</a:t>
                      </a:r>
                    </a:p>
                  </a:txBody>
                  <a:tcPr marL="7341" marR="7341" marT="734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1667751"/>
                  </a:ext>
                </a:extLst>
              </a:tr>
              <a:tr h="26865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en-US" altLang="ko-KR" sz="1200" b="1" i="0" u="none" strike="noStrike" cap="none" spc="0" baseline="0" err="1">
                          <a:solidFill>
                            <a:schemeClr val="dk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+mn-cs"/>
                          <a:sym typeface="맑은 고딕"/>
                        </a:rPr>
                        <a:t>LoginController</a:t>
                      </a:r>
                      <a:endParaRPr lang="en-US" altLang="ko-KR" sz="1200" b="1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+mn-cs"/>
                        <a:sym typeface="맑은 고딕"/>
                      </a:endParaRPr>
                    </a:p>
                  </a:txBody>
                  <a:tcPr marL="7341" marR="7341" marT="734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 </a:t>
                      </a:r>
                      <a:r>
                        <a:rPr lang="ko-KR" altLang="en-US" sz="1000" b="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가상주소 </a:t>
                      </a:r>
                      <a:r>
                        <a:rPr lang="en-US" altLang="ko-KR" sz="1000" b="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/loginForm.do </a:t>
                      </a:r>
                      <a:r>
                        <a:rPr lang="ko-KR" altLang="en-US" sz="1000" b="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로 접속하면 호출되는 메소드 선언</a:t>
                      </a:r>
                      <a:r>
                        <a:rPr lang="ko-KR" altLang="en-US" sz="1000" b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endParaRPr lang="en-US" altLang="ko-KR" sz="1000" b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  <a:p>
                      <a:pPr algn="l" rtl="0" fontAlgn="ctr"/>
                      <a:r>
                        <a:rPr lang="en-US" altLang="ko-KR" sz="1000" b="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 ModelAndView </a:t>
                      </a:r>
                      <a:r>
                        <a:rPr lang="ko-KR" altLang="en-US" sz="1000" b="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객체에 호출 </a:t>
                      </a:r>
                      <a:r>
                        <a:rPr lang="en-US" altLang="ko-KR" sz="1000" b="0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jsp</a:t>
                      </a:r>
                      <a:r>
                        <a:rPr lang="en-US" altLang="ko-KR" sz="1000" b="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ko-KR" altLang="en-US" sz="1000" b="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페이지명과 응답물을 저장하고 리턴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7341" marR="7341" marT="734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3451777"/>
                  </a:ext>
                </a:extLst>
              </a:tr>
              <a:tr h="2457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en-US" sz="1200" b="1" u="none" strike="noStrike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LoginDAO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7341" marR="7341" marT="734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 LoginDAOImpl</a:t>
                      </a:r>
                      <a:r>
                        <a:rPr lang="ko-KR" altLang="en-US" sz="1000" b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에서 사용할 메소드 선언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7341" marR="7341" marT="734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6593951"/>
                  </a:ext>
                </a:extLst>
              </a:tr>
              <a:tr h="2457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en-US" sz="1200" b="1" u="none" strike="noStrike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LoginDAOImpl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7341" marR="7341" marT="734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 로그인 아이디</a:t>
                      </a:r>
                      <a:r>
                        <a:rPr lang="en-US" altLang="ko-KR" sz="1000" b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, </a:t>
                      </a:r>
                      <a:r>
                        <a:rPr lang="ko-KR" altLang="en-US" sz="1000" b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암호 정보 개수에 관한 </a:t>
                      </a:r>
                      <a:r>
                        <a:rPr lang="en-US" altLang="ko-KR" sz="1000" b="0" u="none" strike="noStrike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LoginDAO</a:t>
                      </a:r>
                      <a:r>
                        <a:rPr lang="ko-KR" altLang="en-US" sz="1000" b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의 메소드를 </a:t>
                      </a:r>
                      <a:r>
                        <a:rPr lang="ko-KR" altLang="en-US" sz="1000" b="0" u="none" strike="noStrike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오버라이딩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7341" marR="7341" marT="734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692823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224A1AD-8B1A-AEDB-1F50-E675A86C4F86}"/>
              </a:ext>
            </a:extLst>
          </p:cNvPr>
          <p:cNvSpPr txBox="1"/>
          <p:nvPr/>
        </p:nvSpPr>
        <p:spPr>
          <a:xfrm>
            <a:off x="603877" y="2244833"/>
            <a:ext cx="1294773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eaLnBrk="0">
              <a:defRPr/>
            </a:pPr>
            <a:r>
              <a:rPr lang="en-US" altLang="ko-KR" sz="160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anose="020B0604020202020204" pitchFamily="34" charset="0"/>
              </a:rPr>
              <a:t>Salary Class</a:t>
            </a:r>
            <a:endParaRPr lang="ko-KR" altLang="en-US" sz="160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A50ADAC-6C44-387B-8296-01C7184BE9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711335"/>
              </p:ext>
            </p:extLst>
          </p:nvPr>
        </p:nvGraphicFramePr>
        <p:xfrm>
          <a:off x="634872" y="2582955"/>
          <a:ext cx="7874255" cy="3473715"/>
        </p:xfrm>
        <a:graphic>
          <a:graphicData uri="http://schemas.openxmlformats.org/drawingml/2006/table">
            <a:tbl>
              <a:tblPr>
                <a:tableStyleId>{46F890A9-2807-4EBB-B81D-B2AA78EC7F39}</a:tableStyleId>
              </a:tblPr>
              <a:tblGrid>
                <a:gridCol w="2673243">
                  <a:extLst>
                    <a:ext uri="{9D8B030D-6E8A-4147-A177-3AD203B41FA5}">
                      <a16:colId xmlns:a16="http://schemas.microsoft.com/office/drawing/2014/main" val="3849080546"/>
                    </a:ext>
                  </a:extLst>
                </a:gridCol>
                <a:gridCol w="654285">
                  <a:extLst>
                    <a:ext uri="{9D8B030D-6E8A-4147-A177-3AD203B41FA5}">
                      <a16:colId xmlns:a16="http://schemas.microsoft.com/office/drawing/2014/main" val="2423534405"/>
                    </a:ext>
                  </a:extLst>
                </a:gridCol>
                <a:gridCol w="4546727">
                  <a:extLst>
                    <a:ext uri="{9D8B030D-6E8A-4147-A177-3AD203B41FA5}">
                      <a16:colId xmlns:a16="http://schemas.microsoft.com/office/drawing/2014/main" val="4111980355"/>
                    </a:ext>
                  </a:extLst>
                </a:gridCol>
              </a:tblGrid>
              <a:tr h="2204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Class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7341" marR="7341" marT="734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Description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7341" marR="7341" marT="734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706200"/>
                  </a:ext>
                </a:extLst>
              </a:tr>
              <a:tr h="96842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u="none" strike="noStrike" dirty="0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en-US" sz="1200" b="1" u="none" strike="noStrike" dirty="0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AdSalController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7341" marR="7341" marT="734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 </a:t>
                      </a:r>
                      <a:r>
                        <a:rPr lang="ko-KR" altLang="en-US" sz="1000" u="none" strike="noStrike" dirty="0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가상주소</a:t>
                      </a:r>
                      <a:endParaRPr lang="ko-KR" altLang="en-US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7341" marR="7341" marT="734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/adSal.do, </a:t>
                      </a:r>
                    </a:p>
                    <a:p>
                      <a:pPr algn="l" rtl="0" fontAlgn="ctr"/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/insertPayProc.do, </a:t>
                      </a:r>
                    </a:p>
                    <a:p>
                      <a:pPr algn="l" rtl="0" fontAlgn="ctr"/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/updatePayProc.do, </a:t>
                      </a:r>
                    </a:p>
                    <a:p>
                      <a:pPr algn="l" rtl="0" fontAlgn="ctr"/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/deletePayProc.do, </a:t>
                      </a:r>
                    </a:p>
                    <a:p>
                      <a:pPr algn="l" rtl="0" fontAlgn="ctr"/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/selPayProc.do</a:t>
                      </a:r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로 </a:t>
                      </a:r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접속하면 호출</a:t>
                      </a:r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algn="l" rtl="0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ModelAndView </a:t>
                      </a:r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객체에 호출할 </a:t>
                      </a:r>
                      <a:r>
                        <a:rPr lang="en-US" altLang="ko-KR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jsp</a:t>
                      </a:r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페이지명과</a:t>
                      </a:r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응답물을</a:t>
                      </a:r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 저장하고 리턴</a:t>
                      </a:r>
                    </a:p>
                  </a:txBody>
                  <a:tcPr marL="7341" marR="7341" marT="734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910180"/>
                  </a:ext>
                </a:extLst>
              </a:tr>
              <a:tr h="2415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en-US" sz="12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AmpaymentDTO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7341" marR="7341" marT="734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 dirty="0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 </a:t>
                      </a:r>
                      <a:r>
                        <a:rPr lang="ko-KR" altLang="en-US" sz="1000" u="none" strike="noStrike" dirty="0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급여입력</a:t>
                      </a:r>
                      <a:r>
                        <a:rPr lang="ko-KR" altLang="en-US" sz="1000" u="none" strike="noStrike" dirty="0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페이지의 기능들에 사용하기 위한 관련 데이터를 담아 이동하는 </a:t>
                      </a:r>
                      <a:r>
                        <a:rPr lang="en-US" altLang="ko-KR" sz="1000" u="none" strike="noStrike" dirty="0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getter/setter </a:t>
                      </a:r>
                      <a:r>
                        <a:rPr lang="ko-KR" altLang="en-US" sz="1000" u="none" strike="noStrike" dirty="0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메소드</a:t>
                      </a:r>
                      <a:r>
                        <a:rPr lang="ko-KR" altLang="en-US" sz="1000" u="none" strike="noStrike" dirty="0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선언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7341" marR="7341" marT="734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567905"/>
                  </a:ext>
                </a:extLst>
              </a:tr>
              <a:tr h="2415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en-US" altLang="ko-KR" sz="12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AdSal</a:t>
                      </a:r>
                      <a:r>
                        <a:rPr lang="en-US" sz="12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DAO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7341" marR="7341" marT="734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 dirty="0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 </a:t>
                      </a:r>
                      <a:r>
                        <a:rPr lang="en-US" altLang="ko-KR" sz="1000" u="none" strike="noStrike" dirty="0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AdSalDAOImpl</a:t>
                      </a:r>
                      <a:r>
                        <a:rPr lang="ko-KR" altLang="en-US" sz="1000" u="none" strike="noStrike" dirty="0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에서 사용 할 </a:t>
                      </a:r>
                      <a:r>
                        <a:rPr lang="ko-KR" altLang="en-US" sz="1000" u="none" strike="noStrike" dirty="0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메소드</a:t>
                      </a:r>
                      <a:r>
                        <a:rPr lang="ko-KR" altLang="en-US" sz="1000" u="none" strike="noStrike" dirty="0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선언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7341" marR="7341" marT="734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072220"/>
                  </a:ext>
                </a:extLst>
              </a:tr>
              <a:tr h="3279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en-US" altLang="ko-KR" sz="12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AdSal</a:t>
                      </a:r>
                      <a:r>
                        <a:rPr lang="en-US" sz="12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DAOImpl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7341" marR="7341" marT="734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 dirty="0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 </a:t>
                      </a:r>
                      <a:r>
                        <a:rPr lang="en-US" altLang="ko-KR" sz="1000" u="none" strike="noStrike" dirty="0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AdSalDAO</a:t>
                      </a:r>
                      <a:r>
                        <a:rPr lang="ko-KR" altLang="en-US" sz="1000" u="none" strike="noStrike" dirty="0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의 </a:t>
                      </a:r>
                      <a:r>
                        <a:rPr lang="ko-KR" altLang="en-US" sz="1000" u="none" strike="noStrike" dirty="0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메소드를</a:t>
                      </a:r>
                      <a:r>
                        <a:rPr lang="ko-KR" altLang="en-US" sz="1000" u="none" strike="noStrike" dirty="0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ko-KR" altLang="en-US" sz="1000" u="none" strike="noStrike" dirty="0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오버라이딩</a:t>
                      </a:r>
                      <a:endParaRPr lang="ko-KR" altLang="en-US" sz="1000" u="none" strike="noStrike" dirty="0"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 (</a:t>
                      </a:r>
                      <a:r>
                        <a:rPr lang="ko-KR" altLang="en-US" sz="1000" u="none" strike="noStrike" dirty="0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급여 테이블 추가</a:t>
                      </a:r>
                      <a:r>
                        <a:rPr lang="en-US" altLang="ko-KR" sz="1000" u="none" strike="noStrike" dirty="0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급여 조회</a:t>
                      </a:r>
                      <a:r>
                        <a:rPr lang="en-US" altLang="ko-KR" sz="1000" u="none" strike="noStrike" dirty="0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수정</a:t>
                      </a:r>
                      <a:r>
                        <a:rPr lang="en-US" altLang="ko-KR" sz="1000" u="none" strike="noStrike" dirty="0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삭제에 관련된 </a:t>
                      </a:r>
                      <a:r>
                        <a:rPr lang="en-US" altLang="ko-KR" sz="1000" u="none" strike="noStrike" dirty="0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AdSalDAO</a:t>
                      </a:r>
                      <a:r>
                        <a:rPr lang="ko-KR" altLang="en-US" sz="1000" u="none" strike="noStrike" dirty="0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의 </a:t>
                      </a:r>
                      <a:r>
                        <a:rPr lang="ko-KR" altLang="en-US" sz="1000" u="none" strike="noStrike" dirty="0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메소드를</a:t>
                      </a:r>
                      <a:r>
                        <a:rPr lang="ko-KR" altLang="en-US" sz="1000" u="none" strike="noStrike" dirty="0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ko-KR" altLang="en-US" sz="1000" u="none" strike="noStrike" dirty="0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오버라이딩</a:t>
                      </a:r>
                      <a:r>
                        <a:rPr lang="en-US" altLang="ko-KR" sz="1000" u="none" strike="noStrike" dirty="0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7341" marR="7341" marT="734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724845"/>
                  </a:ext>
                </a:extLst>
              </a:tr>
              <a:tr h="6481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en-US" altLang="ko-KR" sz="12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EmpSalController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7341" marR="7341" marT="734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+mn-cs"/>
                          <a:sym typeface="맑은 고딕"/>
                        </a:rPr>
                        <a:t>  가상주소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7341" marR="7341" marT="7341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i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+mn-cs"/>
                          <a:sym typeface="맑은 고딕"/>
                        </a:rPr>
                        <a:t>/empSalPwdProc.do</a:t>
                      </a:r>
                    </a:p>
                    <a:p>
                      <a:pPr algn="l" rtl="0" fontAlgn="ctr"/>
                      <a:r>
                        <a:rPr lang="en-US" altLang="ko-KR" sz="1000" b="0" i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+mn-cs"/>
                          <a:sym typeface="맑은 고딕"/>
                        </a:rPr>
                        <a:t>/empSalary.do</a:t>
                      </a:r>
                    </a:p>
                    <a:p>
                      <a:pPr algn="l" rtl="0" fontAlgn="ctr"/>
                      <a:r>
                        <a:rPr lang="en-US" altLang="ko-KR" sz="1000" b="0" i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+mn-cs"/>
                          <a:sym typeface="맑은 고딕"/>
                        </a:rPr>
                        <a:t>/empSal.do</a:t>
                      </a:r>
                      <a:r>
                        <a:rPr lang="ko-KR" altLang="en-US" sz="1000" b="0" i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+mn-cs"/>
                          <a:sym typeface="맑은 고딕"/>
                        </a:rPr>
                        <a:t>로 접속하면 호출</a:t>
                      </a:r>
                      <a:endParaRPr lang="en-US" altLang="ko-KR" sz="1000" b="0" i="0" u="none" strike="noStrike" cap="none" spc="0" baseline="0">
                        <a:solidFill>
                          <a:schemeClr val="dk1"/>
                        </a:solidFill>
                        <a:effectLst/>
                        <a:uFillTx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+mn-cs"/>
                        <a:sym typeface="맑은 고딕"/>
                      </a:endParaRPr>
                    </a:p>
                    <a:p>
                      <a:pPr algn="l" rtl="0" fontAlgn="ctr"/>
                      <a:r>
                        <a:rPr lang="en-US" altLang="ko-KR" sz="1000" b="0" i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+mn-cs"/>
                          <a:sym typeface="맑은 고딕"/>
                        </a:rPr>
                        <a:t>ModelAndView </a:t>
                      </a:r>
                      <a:r>
                        <a:rPr lang="ko-KR" altLang="en-US" sz="1000" b="0" i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+mn-cs"/>
                          <a:sym typeface="맑은 고딕"/>
                        </a:rPr>
                        <a:t>객체에 호출할 </a:t>
                      </a:r>
                      <a:r>
                        <a:rPr lang="en-US" altLang="ko-KR" sz="1000" b="0" i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+mn-cs"/>
                          <a:sym typeface="맑은 고딕"/>
                        </a:rPr>
                        <a:t>jsp </a:t>
                      </a:r>
                      <a:r>
                        <a:rPr lang="ko-KR" altLang="en-US" sz="1000" b="0" i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+mn-cs"/>
                          <a:sym typeface="맑은 고딕"/>
                        </a:rPr>
                        <a:t>페이지명과 응답물을 저장하고 리턴</a:t>
                      </a:r>
                    </a:p>
                  </a:txBody>
                  <a:tcPr marL="7341" marR="7341" marT="734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3692555"/>
                  </a:ext>
                </a:extLst>
              </a:tr>
              <a:tr h="25619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en-US" altLang="ko-KR" sz="12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EmpSalDAO</a:t>
                      </a:r>
                      <a:endParaRPr lang="en-US" sz="1200" b="1" u="none" strike="noStrike"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7341" marR="7341" marT="734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cap="none" spc="0" baseline="0" err="1">
                          <a:solidFill>
                            <a:schemeClr val="dk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+mn-cs"/>
                          <a:sym typeface="맑은 고딕"/>
                        </a:rPr>
                        <a:t>EmpSalDAOImpl</a:t>
                      </a:r>
                      <a:r>
                        <a:rPr lang="ko-KR" altLang="en-US" sz="1000" b="0" i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+mn-cs"/>
                          <a:sym typeface="맑은 고딕"/>
                        </a:rPr>
                        <a:t>에서 사용할 메소드 선언</a:t>
                      </a:r>
                      <a:endParaRPr lang="ko-KR" altLang="en-US" sz="1000"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404171"/>
                  </a:ext>
                </a:extLst>
              </a:tr>
              <a:tr h="3279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en-US" altLang="ko-KR" sz="12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EmpSalDAOImpl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7341" marR="7341" marT="734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+mn-cs"/>
                          <a:sym typeface="맑은 고딕"/>
                        </a:rPr>
                        <a:t>  급여명세서 조회에 필요한 비밀번호 개수</a:t>
                      </a:r>
                      <a:r>
                        <a:rPr lang="en-US" altLang="ko-KR" sz="1000" b="0" i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+mn-cs"/>
                          <a:sym typeface="맑은 고딕"/>
                        </a:rPr>
                        <a:t>, </a:t>
                      </a:r>
                      <a:r>
                        <a:rPr lang="ko-KR" altLang="en-US" sz="1000" b="0" i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+mn-cs"/>
                          <a:sym typeface="맑은 고딕"/>
                        </a:rPr>
                        <a:t>급여명세서의 개인정보</a:t>
                      </a:r>
                      <a:r>
                        <a:rPr lang="en-US" altLang="ko-KR" sz="1000" b="0" i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+mn-cs"/>
                          <a:sym typeface="맑은 고딕"/>
                        </a:rPr>
                        <a:t>, </a:t>
                      </a:r>
                    </a:p>
                    <a:p>
                      <a:pPr algn="l" rtl="0" fontAlgn="ctr"/>
                      <a:r>
                        <a:rPr lang="en-US" altLang="ko-KR" sz="1000" b="0" i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+mn-cs"/>
                          <a:sym typeface="맑은 고딕"/>
                        </a:rPr>
                        <a:t>  </a:t>
                      </a:r>
                      <a:r>
                        <a:rPr lang="ko-KR" altLang="en-US" sz="1000" b="0" i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+mn-cs"/>
                          <a:sym typeface="맑은 고딕"/>
                        </a:rPr>
                        <a:t>항목 및 금액 출력에 관한 </a:t>
                      </a:r>
                      <a:r>
                        <a:rPr lang="en-US" altLang="ko-KR" sz="1000" b="0" i="0" u="none" strike="noStrike" cap="none" spc="0" baseline="0" err="1">
                          <a:solidFill>
                            <a:schemeClr val="dk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+mn-cs"/>
                          <a:sym typeface="맑은 고딕"/>
                        </a:rPr>
                        <a:t>EmpSalDAO</a:t>
                      </a:r>
                      <a:r>
                        <a:rPr lang="en-US" altLang="ko-KR" sz="1000" b="0" i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+mn-cs"/>
                          <a:sym typeface="맑은 고딕"/>
                        </a:rPr>
                        <a:t> </a:t>
                      </a:r>
                      <a:r>
                        <a:rPr lang="ko-KR" altLang="en-US" sz="1000" b="0" i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+mn-cs"/>
                          <a:sym typeface="맑은 고딕"/>
                        </a:rPr>
                        <a:t>메소드 </a:t>
                      </a:r>
                      <a:r>
                        <a:rPr lang="ko-KR" altLang="en-US" sz="1000" b="0" i="0" u="none" strike="noStrike" cap="none" spc="0" baseline="0" err="1">
                          <a:solidFill>
                            <a:schemeClr val="dk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+mn-cs"/>
                          <a:sym typeface="맑은 고딕"/>
                        </a:rPr>
                        <a:t>오버라이딩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7341" marR="7341" marT="734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646522"/>
                  </a:ext>
                </a:extLst>
              </a:tr>
              <a:tr h="2415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en-US" sz="12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Emp</a:t>
                      </a:r>
                      <a:r>
                        <a:rPr lang="en-US" altLang="ko-KR" sz="12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Sal</a:t>
                      </a:r>
                      <a:r>
                        <a:rPr lang="en-US" sz="12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DTO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7341" marR="7341" marT="734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 </a:t>
                      </a:r>
                      <a:r>
                        <a:rPr lang="ko-KR" altLang="en-US" sz="1000" b="0" i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+mn-cs"/>
                          <a:sym typeface="맑은 고딕"/>
                        </a:rPr>
                        <a:t>급여명세서 </a:t>
                      </a:r>
                      <a:r>
                        <a:rPr lang="ko-KR" altLang="en-US" sz="1000" b="0" i="0" u="none" strike="noStrike" cap="none" spc="0" baseline="0" err="1">
                          <a:solidFill>
                            <a:schemeClr val="dk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+mn-cs"/>
                          <a:sym typeface="맑은 고딕"/>
                        </a:rPr>
                        <a:t>조회시</a:t>
                      </a:r>
                      <a:r>
                        <a:rPr lang="ko-KR" altLang="en-US" sz="1000" b="0" i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+mn-cs"/>
                          <a:sym typeface="맑은 고딕"/>
                        </a:rPr>
                        <a:t> 상세정보 데이터를 담아 이동하는 </a:t>
                      </a:r>
                      <a:r>
                        <a:rPr lang="en-US" altLang="ko-KR" sz="1000" b="0" i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+mn-cs"/>
                          <a:sym typeface="맑은 고딕"/>
                        </a:rPr>
                        <a:t>getter/setter </a:t>
                      </a:r>
                      <a:r>
                        <a:rPr lang="ko-KR" altLang="en-US" sz="1000" b="0" i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+mn-cs"/>
                          <a:sym typeface="맑은 고딕"/>
                        </a:rPr>
                        <a:t>선언</a:t>
                      </a:r>
                      <a:endParaRPr lang="ko-KR" altLang="en-US" sz="1000" b="0" i="0" u="none" strike="noStrike" kern="1200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7341" marR="7341" marT="734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012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8511117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5F0F600-7D1E-EAC1-0167-3879D15ED083}"/>
              </a:ext>
            </a:extLst>
          </p:cNvPr>
          <p:cNvGrpSpPr/>
          <p:nvPr/>
        </p:nvGrpSpPr>
        <p:grpSpPr>
          <a:xfrm>
            <a:off x="0" y="6167393"/>
            <a:ext cx="9144000" cy="487478"/>
            <a:chOff x="0" y="6167393"/>
            <a:chExt cx="9144000" cy="487478"/>
          </a:xfrm>
        </p:grpSpPr>
        <p:sp>
          <p:nvSpPr>
            <p:cNvPr id="3" name="직선 연결선 6">
              <a:extLst>
                <a:ext uri="{FF2B5EF4-FFF2-40B4-BE49-F238E27FC236}">
                  <a16:creationId xmlns:a16="http://schemas.microsoft.com/office/drawing/2014/main" id="{01D40461-C575-4F13-5ACF-4B0EAF22C40A}"/>
                </a:ext>
              </a:extLst>
            </p:cNvPr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4" name="직사각형 1">
              <a:extLst>
                <a:ext uri="{FF2B5EF4-FFF2-40B4-BE49-F238E27FC236}">
                  <a16:creationId xmlns:a16="http://schemas.microsoft.com/office/drawing/2014/main" id="{3D420CC2-666C-1DA0-04A9-7707D97D214F}"/>
                </a:ext>
              </a:extLst>
            </p:cNvPr>
            <p:cNvSpPr txBox="1"/>
            <p:nvPr/>
          </p:nvSpPr>
          <p:spPr>
            <a:xfrm>
              <a:off x="247194" y="6385630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6FF1571-3EA7-A1CD-2960-E12F53F5A3DF}"/>
              </a:ext>
            </a:extLst>
          </p:cNvPr>
          <p:cNvSpPr txBox="1"/>
          <p:nvPr/>
        </p:nvSpPr>
        <p:spPr>
          <a:xfrm>
            <a:off x="703682" y="880165"/>
            <a:ext cx="1489073" cy="58477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eaLnBrk="0">
              <a:defRPr/>
            </a:pPr>
            <a:r>
              <a:rPr lang="en-US" altLang="ko-KR" sz="160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anose="020B0604020202020204" pitchFamily="34" charset="0"/>
              </a:rPr>
              <a:t>Employee Class</a:t>
            </a:r>
            <a:endParaRPr lang="ko-KR" altLang="en-US" sz="160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B96C3AF-DF72-42CF-7451-331055BB84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943906"/>
              </p:ext>
            </p:extLst>
          </p:nvPr>
        </p:nvGraphicFramePr>
        <p:xfrm>
          <a:off x="751032" y="1226106"/>
          <a:ext cx="7641935" cy="4723050"/>
        </p:xfrm>
        <a:graphic>
          <a:graphicData uri="http://schemas.openxmlformats.org/drawingml/2006/table">
            <a:tbl>
              <a:tblPr>
                <a:tableStyleId>{46F890A9-2807-4EBB-B81D-B2AA78EC7F39}</a:tableStyleId>
              </a:tblPr>
              <a:tblGrid>
                <a:gridCol w="1635995">
                  <a:extLst>
                    <a:ext uri="{9D8B030D-6E8A-4147-A177-3AD203B41FA5}">
                      <a16:colId xmlns:a16="http://schemas.microsoft.com/office/drawing/2014/main" val="3585399238"/>
                    </a:ext>
                  </a:extLst>
                </a:gridCol>
                <a:gridCol w="532774">
                  <a:extLst>
                    <a:ext uri="{9D8B030D-6E8A-4147-A177-3AD203B41FA5}">
                      <a16:colId xmlns:a16="http://schemas.microsoft.com/office/drawing/2014/main" val="2917939245"/>
                    </a:ext>
                  </a:extLst>
                </a:gridCol>
                <a:gridCol w="5473166">
                  <a:extLst>
                    <a:ext uri="{9D8B030D-6E8A-4147-A177-3AD203B41FA5}">
                      <a16:colId xmlns:a16="http://schemas.microsoft.com/office/drawing/2014/main" val="2119764442"/>
                    </a:ext>
                  </a:extLst>
                </a:gridCol>
              </a:tblGrid>
              <a:tr h="3063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u="none" strike="noStrike">
                          <a:solidFill>
                            <a:schemeClr val="bg1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Class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1" u="none" strike="noStrike">
                          <a:solidFill>
                            <a:schemeClr val="bg1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Description</a:t>
                      </a:r>
                      <a:endParaRPr lang="en-US" sz="1100" b="1" i="0" u="none" strike="noStrike">
                        <a:solidFill>
                          <a:schemeClr val="bg1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6202" marR="86202" marT="43101" marB="4310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761382"/>
                  </a:ext>
                </a:extLst>
              </a:tr>
              <a:tr h="122203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en-US" sz="11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EmpController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 가상주소</a:t>
                      </a:r>
                      <a:endParaRPr lang="en-US" altLang="ko-KR" sz="900" u="none" strike="noStrike"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6920" marR="6920" marT="692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9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/adEmpReg.do</a:t>
                      </a:r>
                    </a:p>
                    <a:p>
                      <a:pPr algn="l" rtl="0" fontAlgn="ctr"/>
                      <a:r>
                        <a:rPr lang="en-US" altLang="ko-KR" sz="9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/adEmpRegConfirm.do</a:t>
                      </a:r>
                    </a:p>
                    <a:p>
                      <a:pPr algn="l" rtl="0" fontAlgn="ctr"/>
                      <a:r>
                        <a:rPr lang="en-US" altLang="ko-KR" sz="9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/adUserInfoReg.do       </a:t>
                      </a:r>
                    </a:p>
                    <a:p>
                      <a:pPr algn="l" rtl="0" fontAlgn="ctr"/>
                      <a:r>
                        <a:rPr lang="en-US" altLang="ko-KR" sz="9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/adUserInfoRegConfirm.do</a:t>
                      </a:r>
                    </a:p>
                    <a:p>
                      <a:pPr algn="l" rtl="0" fontAlgn="ctr"/>
                      <a:r>
                        <a:rPr lang="en-US" altLang="ko-KR" sz="9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/adEmpList.do</a:t>
                      </a:r>
                    </a:p>
                    <a:p>
                      <a:pPr algn="l" rtl="0" fontAlgn="ctr"/>
                      <a:r>
                        <a:rPr lang="en-US" altLang="ko-KR" sz="9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/adEmpListCorr.do </a:t>
                      </a:r>
                      <a:r>
                        <a:rPr lang="ko-KR" altLang="en-US" sz="9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접속하면 호출되는 메소드 선언</a:t>
                      </a:r>
                      <a:endParaRPr lang="en-US" altLang="ko-KR" sz="900" u="none" strike="noStrike"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  <a:p>
                      <a:pPr algn="l" rtl="0" fontAlgn="ctr"/>
                      <a:r>
                        <a:rPr lang="en-US" altLang="ko-KR" sz="9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ModelAndView </a:t>
                      </a:r>
                      <a:r>
                        <a:rPr lang="ko-KR" altLang="en-US" sz="9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객체에 호출 </a:t>
                      </a:r>
                      <a:r>
                        <a:rPr lang="en-US" altLang="ko-KR" sz="9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jsp </a:t>
                      </a:r>
                      <a:r>
                        <a:rPr lang="ko-KR" altLang="en-US" sz="9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페이지명과 응답물을 저장하고 리턴</a:t>
                      </a:r>
                      <a:endParaRPr lang="en-US" altLang="ko-KR" sz="900" u="none" strike="noStrike"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6920" marR="6920" marT="69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0988539"/>
                  </a:ext>
                </a:extLst>
              </a:tr>
              <a:tr h="39422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en-US" altLang="ko-KR" sz="11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Emp</a:t>
                      </a:r>
                      <a:r>
                        <a:rPr lang="en-US" sz="11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Service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altLang="ko-KR" sz="9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EmpServiceImpl</a:t>
                      </a:r>
                      <a:r>
                        <a:rPr lang="ko-KR" altLang="en-US" sz="9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에서 사용할 메소드 선언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6202" marR="86202" marT="43101" marB="4310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852748"/>
                  </a:ext>
                </a:extLst>
              </a:tr>
              <a:tr h="39422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en-US" altLang="ko-KR" sz="11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Emp</a:t>
                      </a:r>
                      <a:r>
                        <a:rPr lang="en-US" sz="11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ServiceImpl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사원 정보 수정 및 삭제에 관한 </a:t>
                      </a:r>
                      <a:r>
                        <a:rPr lang="en-US" altLang="ko-KR" sz="9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EmpService</a:t>
                      </a:r>
                      <a:r>
                        <a:rPr lang="ko-KR" altLang="en-US" sz="9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의 메소드를 오버라이딩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6202" marR="86202" marT="43101" marB="4310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057927"/>
                  </a:ext>
                </a:extLst>
              </a:tr>
              <a:tr h="39422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en-US" altLang="ko-KR" sz="11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Emp</a:t>
                      </a:r>
                      <a:r>
                        <a:rPr lang="en-US" sz="11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DAO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altLang="ko-KR" sz="9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 </a:t>
                      </a:r>
                      <a:r>
                        <a:rPr lang="en-US" altLang="ko-KR" sz="900" b="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EmpDAOImpl</a:t>
                      </a:r>
                      <a:r>
                        <a:rPr lang="ko-KR" altLang="en-US" sz="900" b="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에서 사용할 메소드 선언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6202" marR="86202" marT="43101" marB="4310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630060"/>
                  </a:ext>
                </a:extLst>
              </a:tr>
              <a:tr h="39422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en-US" altLang="ko-KR" sz="11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Emp</a:t>
                      </a:r>
                      <a:r>
                        <a:rPr lang="en-US" sz="11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DAOImpl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사원등록</a:t>
                      </a:r>
                      <a:r>
                        <a:rPr lang="en-US" altLang="ko-KR" sz="900" b="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,</a:t>
                      </a:r>
                      <a:r>
                        <a:rPr lang="ko-KR" altLang="en-US" sz="900" b="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사용자정보등록</a:t>
                      </a:r>
                      <a:r>
                        <a:rPr lang="en-US" altLang="ko-KR" sz="900" b="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,</a:t>
                      </a:r>
                      <a:r>
                        <a:rPr lang="ko-KR" altLang="en-US" sz="900" b="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사원명부</a:t>
                      </a:r>
                      <a:r>
                        <a:rPr lang="en-US" altLang="ko-KR" sz="900" b="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,</a:t>
                      </a:r>
                      <a:r>
                        <a:rPr lang="ko-KR" altLang="en-US" sz="900" b="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개인정보조회</a:t>
                      </a:r>
                      <a:r>
                        <a:rPr lang="en-US" altLang="ko-KR" sz="900" b="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,</a:t>
                      </a:r>
                      <a:r>
                        <a:rPr lang="ko-KR" altLang="en-US" sz="900" b="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사원번호 및 아이디 중복체크에 관한</a:t>
                      </a:r>
                      <a:r>
                        <a:rPr lang="en-US" altLang="ko-KR" sz="900" b="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EmpDAO</a:t>
                      </a:r>
                      <a:r>
                        <a:rPr lang="ko-KR" altLang="en-US" sz="900" b="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의 메소드를 오버라이딩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6202" marR="86202" marT="43101" marB="4310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724154"/>
                  </a:ext>
                </a:extLst>
              </a:tr>
              <a:tr h="39422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en-US" altLang="ko-KR" sz="11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EmpList</a:t>
                      </a:r>
                      <a:r>
                        <a:rPr lang="en-US" sz="11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DTO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90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사원명부에서 검색 기능에 사용하기 위한 관련 데이터를 담아 이동하는</a:t>
                      </a:r>
                      <a:r>
                        <a:rPr lang="en-US" altLang="ko-KR" sz="90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getter/setter</a:t>
                      </a:r>
                      <a:r>
                        <a:rPr lang="ko-KR" altLang="en-US" sz="90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메소드 선언</a:t>
                      </a:r>
                    </a:p>
                  </a:txBody>
                  <a:tcPr marL="86202" marR="86202" marT="43101" marB="4310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667751"/>
                  </a:ext>
                </a:extLst>
              </a:tr>
              <a:tr h="39422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en-US" altLang="ko-KR" sz="11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RegDTO</a:t>
                      </a:r>
                      <a:endParaRPr lang="en-US" sz="1100" b="1" u="none" strike="noStrike"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90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사원등록을 통해 전달되는 사원 정보 데이터를 담아 이동하는</a:t>
                      </a:r>
                      <a:r>
                        <a:rPr lang="en-US" altLang="ko-KR" sz="90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getter/setter</a:t>
                      </a:r>
                      <a:r>
                        <a:rPr lang="ko-KR" altLang="en-US" sz="90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메소드 선언</a:t>
                      </a:r>
                    </a:p>
                  </a:txBody>
                  <a:tcPr marL="86202" marR="86202" marT="43101" marB="4310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3451777"/>
                  </a:ext>
                </a:extLst>
              </a:tr>
              <a:tr h="39422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en-US" sz="1100" b="1" u="none" strike="noStrike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UserInfo</a:t>
                      </a:r>
                      <a:r>
                        <a:rPr lang="en-US" altLang="ko-KR" sz="11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DTO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altLang="ko-KR" sz="9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ko-KR" altLang="en-US" sz="900" b="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사용자정보등록을 통해 전달되는 아이디 및 패스워드 데이터를 담아 이동하는 </a:t>
                      </a:r>
                      <a:r>
                        <a:rPr lang="en-US" altLang="ko-KR" sz="900" b="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getter/setter </a:t>
                      </a:r>
                      <a:r>
                        <a:rPr lang="ko-KR" altLang="en-US" sz="900" b="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메소드 선언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6202" marR="86202" marT="43101" marB="4310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593951"/>
                  </a:ext>
                </a:extLst>
              </a:tr>
              <a:tr h="43508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UserController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920" marR="6920" marT="69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 가상주소</a:t>
                      </a: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/empUserInfo.do</a:t>
                      </a:r>
                      <a:r>
                        <a:rPr lang="ko-KR" altLang="en-US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로 접속하면 호출되는 메소드 선언</a:t>
                      </a:r>
                    </a:p>
                    <a:p>
                      <a:pPr algn="l" rtl="0" fontAlgn="ctr"/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 ModelAndView</a:t>
                      </a:r>
                      <a:r>
                        <a:rPr lang="ko-KR" altLang="en-US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객체에 호출</a:t>
                      </a: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jsp</a:t>
                      </a:r>
                      <a:r>
                        <a:rPr lang="ko-KR" altLang="en-US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페이지명과 응답물을 저장하고 리턴</a:t>
                      </a:r>
                    </a:p>
                  </a:txBody>
                  <a:tcPr marL="86202" marR="86202" marT="43101" marB="4310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928230"/>
                  </a:ext>
                </a:extLst>
              </a:tr>
            </a:tbl>
          </a:graphicData>
        </a:graphic>
      </p:graphicFrame>
      <p:sp>
        <p:nvSpPr>
          <p:cNvPr id="5" name="TextBox 3">
            <a:extLst>
              <a:ext uri="{FF2B5EF4-FFF2-40B4-BE49-F238E27FC236}">
                <a16:creationId xmlns:a16="http://schemas.microsoft.com/office/drawing/2014/main" id="{C314E9AF-AE41-BD10-E606-669B9607EEA0}"/>
              </a:ext>
            </a:extLst>
          </p:cNvPr>
          <p:cNvSpPr/>
          <p:nvPr/>
        </p:nvSpPr>
        <p:spPr>
          <a:xfrm>
            <a:off x="139039" y="150619"/>
            <a:ext cx="1510766" cy="313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cubicBezTo>
                  <a:pt x="21600" y="3600"/>
                  <a:pt x="21600" y="7200"/>
                  <a:pt x="21600" y="10800"/>
                </a:cubicBezTo>
                <a:cubicBezTo>
                  <a:pt x="21600" y="14400"/>
                  <a:pt x="21600" y="1800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1700" spc="-127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lvl1pPr>
          </a:lstStyle>
          <a:p>
            <a:r>
              <a:rPr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클래스/JSP 설계</a:t>
            </a:r>
          </a:p>
        </p:txBody>
      </p:sp>
    </p:spTree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5F0F600-7D1E-EAC1-0167-3879D15ED083}"/>
              </a:ext>
            </a:extLst>
          </p:cNvPr>
          <p:cNvGrpSpPr/>
          <p:nvPr/>
        </p:nvGrpSpPr>
        <p:grpSpPr>
          <a:xfrm>
            <a:off x="0" y="6167393"/>
            <a:ext cx="9144000" cy="487478"/>
            <a:chOff x="0" y="6167393"/>
            <a:chExt cx="9144000" cy="487478"/>
          </a:xfrm>
        </p:grpSpPr>
        <p:sp>
          <p:nvSpPr>
            <p:cNvPr id="3" name="직선 연결선 6">
              <a:extLst>
                <a:ext uri="{FF2B5EF4-FFF2-40B4-BE49-F238E27FC236}">
                  <a16:creationId xmlns:a16="http://schemas.microsoft.com/office/drawing/2014/main" id="{01D40461-C575-4F13-5ACF-4B0EAF22C40A}"/>
                </a:ext>
              </a:extLst>
            </p:cNvPr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4" name="직사각형 1">
              <a:extLst>
                <a:ext uri="{FF2B5EF4-FFF2-40B4-BE49-F238E27FC236}">
                  <a16:creationId xmlns:a16="http://schemas.microsoft.com/office/drawing/2014/main" id="{3D420CC2-666C-1DA0-04A9-7707D97D214F}"/>
                </a:ext>
              </a:extLst>
            </p:cNvPr>
            <p:cNvSpPr txBox="1"/>
            <p:nvPr/>
          </p:nvSpPr>
          <p:spPr>
            <a:xfrm>
              <a:off x="247194" y="6385630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653C793-86C0-31EF-7A22-2D72ED16B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714309"/>
              </p:ext>
            </p:extLst>
          </p:nvPr>
        </p:nvGraphicFramePr>
        <p:xfrm>
          <a:off x="634872" y="1376043"/>
          <a:ext cx="7874255" cy="4435466"/>
        </p:xfrm>
        <a:graphic>
          <a:graphicData uri="http://schemas.openxmlformats.org/drawingml/2006/table">
            <a:tbl>
              <a:tblPr>
                <a:tableStyleId>{46F890A9-2807-4EBB-B81D-B2AA78EC7F39}</a:tableStyleId>
              </a:tblPr>
              <a:tblGrid>
                <a:gridCol w="1811602">
                  <a:extLst>
                    <a:ext uri="{9D8B030D-6E8A-4147-A177-3AD203B41FA5}">
                      <a16:colId xmlns:a16="http://schemas.microsoft.com/office/drawing/2014/main" val="494124883"/>
                    </a:ext>
                  </a:extLst>
                </a:gridCol>
                <a:gridCol w="865955">
                  <a:extLst>
                    <a:ext uri="{9D8B030D-6E8A-4147-A177-3AD203B41FA5}">
                      <a16:colId xmlns:a16="http://schemas.microsoft.com/office/drawing/2014/main" val="2024639226"/>
                    </a:ext>
                  </a:extLst>
                </a:gridCol>
                <a:gridCol w="5196698">
                  <a:extLst>
                    <a:ext uri="{9D8B030D-6E8A-4147-A177-3AD203B41FA5}">
                      <a16:colId xmlns:a16="http://schemas.microsoft.com/office/drawing/2014/main" val="26908456"/>
                    </a:ext>
                  </a:extLst>
                </a:gridCol>
              </a:tblGrid>
              <a:tr h="2659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Class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7341" marR="7341" marT="734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Description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7341" marR="7341" marT="734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733842"/>
                  </a:ext>
                </a:extLst>
              </a:tr>
              <a:tr h="22812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en-US" sz="12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NoticeController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7341" marR="7341" marT="734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가상주소 </a:t>
                      </a:r>
                      <a:endParaRPr lang="en-US" altLang="ko-KR" sz="1000" u="none" strike="noStrike"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7341" marR="7341" marT="7341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/adNotice.do</a:t>
                      </a:r>
                    </a:p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/empNotice.do</a:t>
                      </a:r>
                    </a:p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/adNoticeReg.do</a:t>
                      </a:r>
                    </a:p>
                    <a:p>
                      <a:pPr algn="l" rtl="0" fontAlgn="ctr"/>
                      <a:r>
                        <a:rPr lang="en-US" altLang="ko-KR" sz="1000" b="0" u="none" strike="noStrike" kern="1200">
                          <a:solidFill>
                            <a:schemeClr val="dk1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/noticeRegProc.do</a:t>
                      </a:r>
                    </a:p>
                    <a:p>
                      <a:pPr algn="l" rtl="0" fontAlgn="ctr"/>
                      <a:r>
                        <a:rPr lang="en-US" altLang="ko-KR" sz="1000" b="0" u="none" strike="noStrike" kern="1200">
                          <a:solidFill>
                            <a:schemeClr val="dk1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/noticeComProc.do</a:t>
                      </a:r>
                    </a:p>
                    <a:p>
                      <a:pPr algn="l" rtl="0" fontAlgn="ctr"/>
                      <a:r>
                        <a:rPr lang="en-US" altLang="ko-KR" sz="1000" b="0" u="none" strike="noStrike" kern="1200">
                          <a:solidFill>
                            <a:schemeClr val="dk1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/adNoticeDetail.do</a:t>
                      </a:r>
                    </a:p>
                    <a:p>
                      <a:pPr algn="l" rtl="0" fontAlgn="ctr"/>
                      <a:r>
                        <a:rPr lang="en-US" altLang="ko-KR" sz="1000" b="0" u="none" strike="noStrike" kern="1200">
                          <a:solidFill>
                            <a:schemeClr val="dk1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/empNoticeDetail.do</a:t>
                      </a:r>
                    </a:p>
                    <a:p>
                      <a:pPr algn="l" rtl="0" fontAlgn="ctr"/>
                      <a:r>
                        <a:rPr lang="en-US" altLang="ko-KR" sz="1000" b="0" u="none" strike="noStrike" kern="1200">
                          <a:solidFill>
                            <a:schemeClr val="dk1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/adNoticeUpdate.do</a:t>
                      </a:r>
                    </a:p>
                    <a:p>
                      <a:pPr algn="l" rtl="0" fontAlgn="ctr"/>
                      <a:r>
                        <a:rPr lang="en-US" altLang="ko-KR" sz="1000" b="0" u="none" strike="noStrike" kern="1200">
                          <a:solidFill>
                            <a:schemeClr val="dk1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/noticeUpProc.do</a:t>
                      </a:r>
                    </a:p>
                    <a:p>
                      <a:pPr algn="l" rtl="0" fontAlgn="ctr"/>
                      <a:r>
                        <a:rPr lang="en-US" altLang="ko-KR" sz="1000" b="0" u="none" strike="noStrike" kern="1200">
                          <a:solidFill>
                            <a:schemeClr val="dk1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/noticeDelProc.do</a:t>
                      </a:r>
                    </a:p>
                    <a:p>
                      <a:pPr algn="l" rtl="0" fontAlgn="ctr"/>
                      <a:r>
                        <a:rPr lang="en-US" altLang="ko-KR" sz="1000" b="0" u="none" strike="noStrike" kern="1200">
                          <a:solidFill>
                            <a:schemeClr val="dk1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/commentDelProc.do</a:t>
                      </a:r>
                    </a:p>
                    <a:p>
                      <a:pPr algn="l" rtl="0" fontAlgn="ctr"/>
                      <a:r>
                        <a:rPr lang="en-US" altLang="ko-KR" sz="1000" b="0" u="none" strike="noStrike" kern="1200">
                          <a:solidFill>
                            <a:schemeClr val="dk1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/commentDelProc2.do </a:t>
                      </a:r>
                      <a:r>
                        <a:rPr lang="ko-KR" altLang="en-US" sz="1000" b="0" u="none" strike="noStrike" kern="1200">
                          <a:solidFill>
                            <a:schemeClr val="dk1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로 접속하면 호출되는 메소드 선언</a:t>
                      </a:r>
                      <a:endParaRPr lang="en-US" altLang="ko-KR" sz="1000" b="0" u="none" strike="noStrike" kern="1200">
                        <a:solidFill>
                          <a:schemeClr val="dk1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  <a:p>
                      <a:pPr algn="l" rtl="0" fontAlgn="ctr"/>
                      <a:r>
                        <a:rPr lang="en-US" altLang="ko-KR" sz="1000" b="0" u="none" strike="noStrike" kern="1200">
                          <a:solidFill>
                            <a:schemeClr val="dk1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ModelAndView </a:t>
                      </a:r>
                      <a:r>
                        <a:rPr lang="ko-KR" altLang="en-US" sz="1000" b="0" u="none" strike="noStrike" kern="1200">
                          <a:solidFill>
                            <a:schemeClr val="dk1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객체에 호출 </a:t>
                      </a:r>
                      <a:r>
                        <a:rPr lang="en-US" altLang="ko-KR" sz="1000" b="0" u="none" strike="noStrike" kern="1200">
                          <a:solidFill>
                            <a:schemeClr val="dk1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jsp </a:t>
                      </a:r>
                      <a:r>
                        <a:rPr lang="ko-KR" altLang="en-US" sz="1000" b="0" u="none" strike="noStrike" kern="1200">
                          <a:solidFill>
                            <a:schemeClr val="dk1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페이지명과 응답물을 저장하고 리턴</a:t>
                      </a:r>
                      <a:endParaRPr lang="ko-KR" altLang="en-US" sz="1000" b="0" i="0" u="none" strike="noStrike" kern="1200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7341" marR="7341" marT="734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91143536"/>
                  </a:ext>
                </a:extLst>
              </a:tr>
              <a:tr h="31470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en-US" altLang="ko-KR" sz="12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Notice</a:t>
                      </a:r>
                      <a:r>
                        <a:rPr lang="en-US" sz="12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Service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7341" marR="7341" marT="734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 Notice</a:t>
                      </a:r>
                      <a:r>
                        <a:rPr lang="en-US" altLang="ko-KR" sz="1000" b="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ServiceImpl</a:t>
                      </a:r>
                      <a:r>
                        <a:rPr lang="ko-KR" altLang="en-US" sz="10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에서 사용할 메소드 선언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7341" marR="7341" marT="734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861237"/>
                  </a:ext>
                </a:extLst>
              </a:tr>
              <a:tr h="31470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en-US" altLang="ko-KR" sz="12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Notice</a:t>
                      </a:r>
                      <a:r>
                        <a:rPr lang="en-US" sz="12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ServiceImpl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7341" marR="7341" marT="734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 NoticeService </a:t>
                      </a:r>
                      <a:r>
                        <a:rPr lang="ko-KR" altLang="en-US" sz="10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의 메소드를 오버라이딩</a:t>
                      </a:r>
                      <a:r>
                        <a:rPr lang="en-US" altLang="ko-KR" sz="10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공지사항 게시글의 등록</a:t>
                      </a:r>
                      <a:r>
                        <a:rPr lang="en-US" altLang="ko-KR" sz="10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수정</a:t>
                      </a:r>
                      <a:r>
                        <a:rPr lang="en-US" altLang="ko-KR" sz="10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삭제와 댓글 삭제 기능 관련</a:t>
                      </a:r>
                      <a:r>
                        <a:rPr lang="en-US" altLang="ko-KR" sz="10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)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7341" marR="7341" marT="734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2394434"/>
                  </a:ext>
                </a:extLst>
              </a:tr>
              <a:tr h="31470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en-US" altLang="ko-KR" sz="12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Notice</a:t>
                      </a:r>
                      <a:r>
                        <a:rPr lang="en-US" sz="12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DAO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7341" marR="7341" marT="734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  NoticeDAOImpl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에서 사용할 메소드 선언</a:t>
                      </a:r>
                    </a:p>
                  </a:txBody>
                  <a:tcPr marL="7341" marR="7341" marT="734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278706"/>
                  </a:ext>
                </a:extLst>
              </a:tr>
              <a:tr h="31470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en-US" altLang="ko-KR" sz="12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Notice</a:t>
                      </a:r>
                      <a:r>
                        <a:rPr lang="en-US" sz="12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DAOImpl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7341" marR="7341" marT="734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 </a:t>
                      </a:r>
                      <a:r>
                        <a:rPr lang="en-US" altLang="ko-KR" sz="10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NoticeDAO </a:t>
                      </a:r>
                      <a:r>
                        <a:rPr lang="ko-KR" altLang="en-US" sz="10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의 메소드를 오버라이딩</a:t>
                      </a:r>
                      <a:r>
                        <a:rPr lang="en-US" altLang="ko-KR" sz="10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공지사항 게시글의 등록</a:t>
                      </a:r>
                      <a:r>
                        <a:rPr lang="en-US" altLang="ko-KR" sz="10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수정</a:t>
                      </a:r>
                      <a:r>
                        <a:rPr lang="en-US" altLang="ko-KR" sz="10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삭제</a:t>
                      </a:r>
                      <a:r>
                        <a:rPr lang="en-US" altLang="ko-KR" sz="10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조회수 증가</a:t>
                      </a:r>
                      <a:r>
                        <a:rPr lang="en-US" altLang="ko-KR" sz="10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댓글의 등록</a:t>
                      </a:r>
                      <a:r>
                        <a:rPr lang="en-US" altLang="ko-KR" sz="10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삭제 기능 관련</a:t>
                      </a:r>
                      <a:r>
                        <a:rPr lang="en-US" altLang="ko-KR" sz="10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)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7341" marR="7341" marT="734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751842"/>
                  </a:ext>
                </a:extLst>
              </a:tr>
              <a:tr h="31470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en-US" altLang="ko-KR" sz="12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Notice</a:t>
                      </a:r>
                      <a:r>
                        <a:rPr lang="en-US" sz="12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DTO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7341" marR="7341" marT="734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DB </a:t>
                      </a:r>
                      <a:r>
                        <a:rPr lang="ko-KR" altLang="en-US" sz="100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연동에 관련된 속성변수 선언과 각 속성변수의 </a:t>
                      </a:r>
                      <a:r>
                        <a:rPr lang="en-US" altLang="ko-KR" sz="100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getter, setter </a:t>
                      </a:r>
                      <a:r>
                        <a:rPr lang="ko-KR" altLang="en-US" sz="1000"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메소드 선언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402709"/>
                  </a:ext>
                </a:extLst>
              </a:tr>
              <a:tr h="31470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 Util</a:t>
                      </a:r>
                    </a:p>
                  </a:txBody>
                  <a:tcPr marL="7341" marR="7341" marT="734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 </a:t>
                      </a:r>
                      <a:r>
                        <a:rPr lang="ko-KR" altLang="en-US" sz="10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페이징처리에 관련된 메소드 선언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7341" marR="7341" marT="734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71010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A6014D5-172F-6853-4B14-EBFA561BB825}"/>
              </a:ext>
            </a:extLst>
          </p:cNvPr>
          <p:cNvSpPr txBox="1"/>
          <p:nvPr/>
        </p:nvSpPr>
        <p:spPr>
          <a:xfrm>
            <a:off x="583792" y="956904"/>
            <a:ext cx="1257756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 eaLnBrk="0">
              <a:defRPr/>
            </a:pPr>
            <a:r>
              <a:rPr lang="en-US" altLang="ko-KR" sz="160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anose="020B0604020202020204" pitchFamily="34" charset="0"/>
              </a:rPr>
              <a:t>Notice Class</a:t>
            </a:r>
            <a:endParaRPr lang="ko-KR" altLang="en-US" sz="160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CC3C2D50-7C54-C4A9-AB2B-6ED7FCFCC82D}"/>
              </a:ext>
            </a:extLst>
          </p:cNvPr>
          <p:cNvSpPr/>
          <p:nvPr/>
        </p:nvSpPr>
        <p:spPr>
          <a:xfrm>
            <a:off x="139039" y="150619"/>
            <a:ext cx="1510766" cy="313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cubicBezTo>
                  <a:pt x="21600" y="3600"/>
                  <a:pt x="21600" y="7200"/>
                  <a:pt x="21600" y="10800"/>
                </a:cubicBezTo>
                <a:cubicBezTo>
                  <a:pt x="21600" y="14400"/>
                  <a:pt x="21600" y="1800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1700" spc="-127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lvl1pPr>
          </a:lstStyle>
          <a:p>
            <a:r>
              <a:rPr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클래스/JSP 설계</a:t>
            </a:r>
          </a:p>
        </p:txBody>
      </p:sp>
    </p:spTree>
    <p:extLst>
      <p:ext uri="{BB962C8B-B14F-4D97-AF65-F5344CB8AC3E}">
        <p14:creationId xmlns:p14="http://schemas.microsoft.com/office/powerpoint/2010/main" val="839496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5F0F600-7D1E-EAC1-0167-3879D15ED083}"/>
              </a:ext>
            </a:extLst>
          </p:cNvPr>
          <p:cNvGrpSpPr/>
          <p:nvPr/>
        </p:nvGrpSpPr>
        <p:grpSpPr>
          <a:xfrm>
            <a:off x="0" y="6167393"/>
            <a:ext cx="9144000" cy="487478"/>
            <a:chOff x="0" y="6167393"/>
            <a:chExt cx="9144000" cy="487478"/>
          </a:xfrm>
        </p:grpSpPr>
        <p:sp>
          <p:nvSpPr>
            <p:cNvPr id="3" name="직선 연결선 6">
              <a:extLst>
                <a:ext uri="{FF2B5EF4-FFF2-40B4-BE49-F238E27FC236}">
                  <a16:creationId xmlns:a16="http://schemas.microsoft.com/office/drawing/2014/main" id="{01D40461-C575-4F13-5ACF-4B0EAF22C40A}"/>
                </a:ext>
              </a:extLst>
            </p:cNvPr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4" name="직사각형 1">
              <a:extLst>
                <a:ext uri="{FF2B5EF4-FFF2-40B4-BE49-F238E27FC236}">
                  <a16:creationId xmlns:a16="http://schemas.microsoft.com/office/drawing/2014/main" id="{3D420CC2-666C-1DA0-04A9-7707D97D214F}"/>
                </a:ext>
              </a:extLst>
            </p:cNvPr>
            <p:cNvSpPr txBox="1"/>
            <p:nvPr/>
          </p:nvSpPr>
          <p:spPr>
            <a:xfrm>
              <a:off x="247194" y="6385630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6FF1571-3EA7-A1CD-2960-E12F53F5A3DF}"/>
              </a:ext>
            </a:extLst>
          </p:cNvPr>
          <p:cNvSpPr txBox="1"/>
          <p:nvPr/>
        </p:nvSpPr>
        <p:spPr>
          <a:xfrm>
            <a:off x="664930" y="677828"/>
            <a:ext cx="1595670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eaLnBrk="0">
              <a:defRPr/>
            </a:pPr>
            <a:r>
              <a:rPr lang="en-US" altLang="ko-KR" sz="160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Arial" panose="020B0604020202020204" pitchFamily="34" charset="0"/>
              </a:rPr>
              <a:t>JSP PAGE MAP</a:t>
            </a:r>
            <a:endParaRPr lang="ko-KR" altLang="en-US" sz="160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5E082BF-8D3A-9DF1-D305-B2B8F2556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564095"/>
              </p:ext>
            </p:extLst>
          </p:nvPr>
        </p:nvGraphicFramePr>
        <p:xfrm>
          <a:off x="736400" y="980236"/>
          <a:ext cx="7671200" cy="3598616"/>
        </p:xfrm>
        <a:graphic>
          <a:graphicData uri="http://schemas.openxmlformats.org/drawingml/2006/table">
            <a:tbl>
              <a:tblPr>
                <a:tableStyleId>{46F890A9-2807-4EBB-B81D-B2AA78EC7F39}</a:tableStyleId>
              </a:tblPr>
              <a:tblGrid>
                <a:gridCol w="2269193">
                  <a:extLst>
                    <a:ext uri="{9D8B030D-6E8A-4147-A177-3AD203B41FA5}">
                      <a16:colId xmlns:a16="http://schemas.microsoft.com/office/drawing/2014/main" val="597247172"/>
                    </a:ext>
                  </a:extLst>
                </a:gridCol>
                <a:gridCol w="5402007">
                  <a:extLst>
                    <a:ext uri="{9D8B030D-6E8A-4147-A177-3AD203B41FA5}">
                      <a16:colId xmlns:a16="http://schemas.microsoft.com/office/drawing/2014/main" val="1954659898"/>
                    </a:ext>
                  </a:extLst>
                </a:gridCol>
              </a:tblGrid>
              <a:tr h="25704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JSP PAGE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u="none" strike="noStrike" kern="1200">
                          <a:solidFill>
                            <a:schemeClr val="bg1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Description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003973"/>
                  </a:ext>
                </a:extLst>
              </a:tr>
              <a:tr h="25704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adEmpList.jsp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사원 명부 화면을 보여주는 </a:t>
                      </a:r>
                      <a:r>
                        <a:rPr lang="en-US" altLang="ko-KR" sz="11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JSP </a:t>
                      </a:r>
                      <a:r>
                        <a:rPr lang="ko-KR" altLang="en-US" sz="11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페이지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721535"/>
                  </a:ext>
                </a:extLst>
              </a:tr>
              <a:tr h="25704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u="none" strike="noStrike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adEmpListCorr.jsp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사원 정보 수정 및 삭제 화면을 보여주는 </a:t>
                      </a: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JSP </a:t>
                      </a:r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페이지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7166266"/>
                  </a:ext>
                </a:extLst>
              </a:tr>
              <a:tr h="25704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adEmpReg.jsp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사원 등록 화면을 보여주는 </a:t>
                      </a:r>
                      <a:r>
                        <a:rPr lang="en-US" altLang="ko-KR" sz="11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JSP </a:t>
                      </a:r>
                      <a:r>
                        <a:rPr lang="ko-KR" altLang="en-US" sz="11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페이지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3875288"/>
                  </a:ext>
                </a:extLst>
              </a:tr>
              <a:tr h="25704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adEmpRegConfirm.jsp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사원 등록 완료 화면을 보여주는 </a:t>
                      </a:r>
                      <a:r>
                        <a:rPr lang="en-US" altLang="ko-KR" sz="11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JSP </a:t>
                      </a:r>
                      <a:r>
                        <a:rPr lang="ko-KR" altLang="en-US" sz="11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페이지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136667"/>
                  </a:ext>
                </a:extLst>
              </a:tr>
              <a:tr h="25704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adUserInfoReg.jsp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사용자 정보 등록 화면을 보여주는 </a:t>
                      </a:r>
                      <a:r>
                        <a:rPr lang="en-US" altLang="ko-KR" sz="1100" b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JSP </a:t>
                      </a:r>
                      <a:r>
                        <a:rPr lang="ko-KR" altLang="en-US" sz="1100" b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페이지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159828"/>
                  </a:ext>
                </a:extLst>
              </a:tr>
              <a:tr h="25704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adUserInfoRegConfirm.jsp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사용자 정보 등록 완료 화면을 보여주는 </a:t>
                      </a:r>
                      <a:r>
                        <a:rPr lang="en-US" altLang="ko-KR" sz="11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JSP </a:t>
                      </a:r>
                      <a:r>
                        <a:rPr lang="ko-KR" altLang="en-US" sz="11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페이지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2804579"/>
                  </a:ext>
                </a:extLst>
              </a:tr>
              <a:tr h="25704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empUserInfo.jsp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개인정보 조회 화면을 보여주는 </a:t>
                      </a:r>
                      <a:r>
                        <a:rPr lang="en-US" altLang="ko-KR" sz="11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JSP </a:t>
                      </a:r>
                      <a:r>
                        <a:rPr lang="ko-KR" altLang="en-US" sz="11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페이지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3719184"/>
                  </a:ext>
                </a:extLst>
              </a:tr>
              <a:tr h="25704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adNotice.jsp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관리자 전용 공지사항 게시글 목록을 보여주는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JSP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9879073"/>
                  </a:ext>
                </a:extLst>
              </a:tr>
              <a:tr h="25704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adNoticeDetail.jsp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관리자 전용 공지사항 게시글 내용 확인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수정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삭제와 댓글 확인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입력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삭제가 가능한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JSP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6294582"/>
                  </a:ext>
                </a:extLst>
              </a:tr>
              <a:tr h="25704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adNoticeReg.jsp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관리자 전용 공지사항 게시글 새글등록 화면을 보여주는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JSP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8879201"/>
                  </a:ext>
                </a:extLst>
              </a:tr>
              <a:tr h="25704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adNoticeUpdate.jsp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관리자 전용 공지사항 게시글 수정 화면을 보여주는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JSP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0219382"/>
                  </a:ext>
                </a:extLst>
              </a:tr>
              <a:tr h="25704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empNotice.jsp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사원 전용 공지사항 게시글 목록을 보여주는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JSP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6733427"/>
                  </a:ext>
                </a:extLst>
              </a:tr>
              <a:tr h="25704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empNoticeDetail.jsp</a:t>
                      </a: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사원 전용 공지사항 게시글 내용 확인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수정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삭제와 댓글 확인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입력이 가능한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JSP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페이지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435962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A14E314-1B30-DE9E-2C63-9F9232DEB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572634"/>
              </p:ext>
            </p:extLst>
          </p:nvPr>
        </p:nvGraphicFramePr>
        <p:xfrm>
          <a:off x="736400" y="4578277"/>
          <a:ext cx="7671200" cy="1291370"/>
        </p:xfrm>
        <a:graphic>
          <a:graphicData uri="http://schemas.openxmlformats.org/drawingml/2006/table">
            <a:tbl>
              <a:tblPr>
                <a:tableStyleId>{46F890A9-2807-4EBB-B81D-B2AA78EC7F39}</a:tableStyleId>
              </a:tblPr>
              <a:tblGrid>
                <a:gridCol w="2269193">
                  <a:extLst>
                    <a:ext uri="{9D8B030D-6E8A-4147-A177-3AD203B41FA5}">
                      <a16:colId xmlns:a16="http://schemas.microsoft.com/office/drawing/2014/main" val="1565288780"/>
                    </a:ext>
                  </a:extLst>
                </a:gridCol>
                <a:gridCol w="5402007">
                  <a:extLst>
                    <a:ext uri="{9D8B030D-6E8A-4147-A177-3AD203B41FA5}">
                      <a16:colId xmlns:a16="http://schemas.microsoft.com/office/drawing/2014/main" val="866601716"/>
                    </a:ext>
                  </a:extLst>
                </a:gridCol>
              </a:tblGrid>
              <a:tr h="25827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adSal.jsp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급여 입력 화면을 보여주는 </a:t>
                      </a:r>
                      <a:r>
                        <a:rPr lang="en-US" altLang="ko-KR" sz="11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JSP </a:t>
                      </a:r>
                      <a:r>
                        <a:rPr lang="ko-KR" altLang="en-US" sz="11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페이지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4453794"/>
                  </a:ext>
                </a:extLst>
              </a:tr>
              <a:tr h="25827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empSalary.jsp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+mn-cs"/>
                          <a:sym typeface="맑은 고딕"/>
                        </a:rPr>
                        <a:t>급여명세서의 상세내역을 보여주는 </a:t>
                      </a:r>
                      <a:r>
                        <a:rPr lang="en-US" altLang="ko-KR" sz="1100" b="0" i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+mn-cs"/>
                          <a:sym typeface="맑은 고딕"/>
                        </a:rPr>
                        <a:t>JSP </a:t>
                      </a:r>
                      <a:r>
                        <a:rPr lang="ko-KR" altLang="en-US" sz="1100" b="0" i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+mn-cs"/>
                          <a:sym typeface="맑은 고딕"/>
                        </a:rPr>
                        <a:t>페이지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804423"/>
                  </a:ext>
                </a:extLst>
              </a:tr>
              <a:tr h="25827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empSalaryPwd.jsp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+mn-cs"/>
                          <a:sym typeface="맑은 고딕"/>
                        </a:rPr>
                        <a:t>급여명세서 </a:t>
                      </a:r>
                      <a:r>
                        <a:rPr lang="ko-KR" altLang="en-US" sz="1100" b="0" i="0" u="none" strike="noStrike" cap="none" spc="0" baseline="0" err="1">
                          <a:solidFill>
                            <a:schemeClr val="dk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+mn-cs"/>
                          <a:sym typeface="맑은 고딕"/>
                        </a:rPr>
                        <a:t>조회시</a:t>
                      </a:r>
                      <a:r>
                        <a:rPr lang="ko-KR" altLang="en-US" sz="1100" b="0" i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+mn-cs"/>
                          <a:sym typeface="맑은 고딕"/>
                        </a:rPr>
                        <a:t> 필요한 비밀번호와 </a:t>
                      </a:r>
                      <a:r>
                        <a:rPr lang="ko-KR" altLang="en-US" sz="1100" b="0" i="0" u="none" strike="noStrike" cap="none" spc="0" baseline="0" err="1">
                          <a:solidFill>
                            <a:schemeClr val="dk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+mn-cs"/>
                          <a:sym typeface="맑은 고딕"/>
                        </a:rPr>
                        <a:t>귀속년월을</a:t>
                      </a:r>
                      <a:r>
                        <a:rPr lang="ko-KR" altLang="en-US" sz="1100" b="0" i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+mn-cs"/>
                          <a:sym typeface="맑은 고딕"/>
                        </a:rPr>
                        <a:t> 설정하는 </a:t>
                      </a:r>
                      <a:r>
                        <a:rPr lang="en-US" altLang="ko-KR" sz="1100" b="0" i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+mn-cs"/>
                          <a:sym typeface="맑은 고딕"/>
                        </a:rPr>
                        <a:t>JSP </a:t>
                      </a:r>
                      <a:r>
                        <a:rPr lang="ko-KR" altLang="en-US" sz="1100" b="0" i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+mn-cs"/>
                          <a:sym typeface="맑은 고딕"/>
                        </a:rPr>
                        <a:t>페이지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1203890"/>
                  </a:ext>
                </a:extLst>
              </a:tr>
              <a:tr h="25827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common.jsp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0" i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+mn-cs"/>
                          <a:sym typeface="맑은 고딕"/>
                        </a:rPr>
                        <a:t>JSP </a:t>
                      </a:r>
                      <a:r>
                        <a:rPr lang="ko-KR" altLang="en-US" sz="1100" b="0" i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+mn-cs"/>
                          <a:sym typeface="맑은 고딕"/>
                        </a:rPr>
                        <a:t>페이지에서 공통으로 수입하여 사용할 </a:t>
                      </a:r>
                      <a:r>
                        <a:rPr lang="en-US" altLang="ko-KR" sz="1100" b="0" i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+mn-cs"/>
                          <a:sym typeface="맑은 고딕"/>
                        </a:rPr>
                        <a:t>CSS </a:t>
                      </a:r>
                      <a:r>
                        <a:rPr lang="ko-KR" altLang="en-US" sz="1100" b="0" i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+mn-cs"/>
                          <a:sym typeface="맑은 고딕"/>
                        </a:rPr>
                        <a:t>및 </a:t>
                      </a:r>
                      <a:r>
                        <a:rPr lang="en-US" altLang="ko-KR" sz="1100" b="0" i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+mn-cs"/>
                          <a:sym typeface="맑은 고딕"/>
                        </a:rPr>
                        <a:t>JS </a:t>
                      </a:r>
                      <a:r>
                        <a:rPr lang="ko-KR" altLang="en-US" sz="1100" b="0" i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+mn-cs"/>
                          <a:sym typeface="맑은 고딕"/>
                        </a:rPr>
                        <a:t>태그를 설정한 </a:t>
                      </a:r>
                      <a:r>
                        <a:rPr lang="en-US" altLang="ko-KR" sz="1100" b="0" i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+mn-cs"/>
                          <a:sym typeface="맑은 고딕"/>
                        </a:rPr>
                        <a:t>JSP </a:t>
                      </a:r>
                      <a:r>
                        <a:rPr lang="ko-KR" altLang="en-US" sz="1100" b="0" i="0" u="none" strike="noStrike" cap="none" spc="0" baseline="0">
                          <a:solidFill>
                            <a:schemeClr val="dk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+mn-cs"/>
                          <a:sym typeface="맑은 고딕"/>
                        </a:rPr>
                        <a:t>페이지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1995522"/>
                  </a:ext>
                </a:extLst>
              </a:tr>
              <a:tr h="25827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loginForm.jsp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로그인 화면을 보여주는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JSP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페이지</a:t>
                      </a: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6070944"/>
                  </a:ext>
                </a:extLst>
              </a:tr>
            </a:tbl>
          </a:graphicData>
        </a:graphic>
      </p:graphicFrame>
      <p:sp>
        <p:nvSpPr>
          <p:cNvPr id="5" name="TextBox 3">
            <a:extLst>
              <a:ext uri="{FF2B5EF4-FFF2-40B4-BE49-F238E27FC236}">
                <a16:creationId xmlns:a16="http://schemas.microsoft.com/office/drawing/2014/main" id="{3CB6E0E5-EADD-D742-A0C4-78D920B6CD83}"/>
              </a:ext>
            </a:extLst>
          </p:cNvPr>
          <p:cNvSpPr/>
          <p:nvPr/>
        </p:nvSpPr>
        <p:spPr>
          <a:xfrm>
            <a:off x="139039" y="150619"/>
            <a:ext cx="1510766" cy="313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cubicBezTo>
                  <a:pt x="21600" y="3600"/>
                  <a:pt x="21600" y="7200"/>
                  <a:pt x="21600" y="10800"/>
                </a:cubicBezTo>
                <a:cubicBezTo>
                  <a:pt x="21600" y="14400"/>
                  <a:pt x="21600" y="1800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1700" spc="-127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lvl1pPr>
          </a:lstStyle>
          <a:p>
            <a:r>
              <a:rPr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클래스/JSP 설계</a:t>
            </a:r>
          </a:p>
        </p:txBody>
      </p:sp>
    </p:spTree>
    <p:extLst>
      <p:ext uri="{BB962C8B-B14F-4D97-AF65-F5344CB8AC3E}">
        <p14:creationId xmlns:p14="http://schemas.microsoft.com/office/powerpoint/2010/main" val="1266142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Box 3"/>
          <p:cNvSpPr/>
          <p:nvPr/>
        </p:nvSpPr>
        <p:spPr>
          <a:xfrm>
            <a:off x="2414618" y="2412575"/>
            <a:ext cx="4011350" cy="1016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cubicBezTo>
                  <a:pt x="21600" y="3600"/>
                  <a:pt x="21600" y="7200"/>
                  <a:pt x="21600" y="10800"/>
                </a:cubicBezTo>
                <a:cubicBezTo>
                  <a:pt x="21600" y="14400"/>
                  <a:pt x="21600" y="1800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1700" spc="-127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lvl1pPr>
          </a:lstStyle>
          <a:p>
            <a:r>
              <a:rPr lang="ko-KR" altLang="en-US" sz="6000"/>
              <a:t>메소드 설계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EB503C-9E15-F2C6-047D-0DCB9ADDDD0F}"/>
              </a:ext>
            </a:extLst>
          </p:cNvPr>
          <p:cNvGrpSpPr/>
          <p:nvPr/>
        </p:nvGrpSpPr>
        <p:grpSpPr>
          <a:xfrm>
            <a:off x="0" y="6167393"/>
            <a:ext cx="9144000" cy="487478"/>
            <a:chOff x="0" y="6167393"/>
            <a:chExt cx="9144000" cy="487478"/>
          </a:xfrm>
        </p:grpSpPr>
        <p:sp>
          <p:nvSpPr>
            <p:cNvPr id="3" name="직선 연결선 6">
              <a:extLst>
                <a:ext uri="{FF2B5EF4-FFF2-40B4-BE49-F238E27FC236}">
                  <a16:creationId xmlns:a16="http://schemas.microsoft.com/office/drawing/2014/main" id="{D7EA09EE-2C38-0B01-BF55-72419B7446E5}"/>
                </a:ext>
              </a:extLst>
            </p:cNvPr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4" name="직사각형 1">
              <a:extLst>
                <a:ext uri="{FF2B5EF4-FFF2-40B4-BE49-F238E27FC236}">
                  <a16:creationId xmlns:a16="http://schemas.microsoft.com/office/drawing/2014/main" id="{E6010487-62D0-9E8E-514D-B120150A8099}"/>
                </a:ext>
              </a:extLst>
            </p:cNvPr>
            <p:cNvSpPr txBox="1"/>
            <p:nvPr/>
          </p:nvSpPr>
          <p:spPr>
            <a:xfrm>
              <a:off x="247194" y="6385630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9323197"/>
      </p:ext>
    </p:extLst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5F323E6-ACAD-2995-F0AF-05FD20FC8E97}"/>
              </a:ext>
            </a:extLst>
          </p:cNvPr>
          <p:cNvGrpSpPr/>
          <p:nvPr/>
        </p:nvGrpSpPr>
        <p:grpSpPr>
          <a:xfrm>
            <a:off x="0" y="6167393"/>
            <a:ext cx="9144000" cy="487478"/>
            <a:chOff x="0" y="6167393"/>
            <a:chExt cx="9144000" cy="487478"/>
          </a:xfrm>
        </p:grpSpPr>
        <p:sp>
          <p:nvSpPr>
            <p:cNvPr id="3" name="직선 연결선 6">
              <a:extLst>
                <a:ext uri="{FF2B5EF4-FFF2-40B4-BE49-F238E27FC236}">
                  <a16:creationId xmlns:a16="http://schemas.microsoft.com/office/drawing/2014/main" id="{3199F0F2-065E-AC0A-1D2D-34F1194C4053}"/>
                </a:ext>
              </a:extLst>
            </p:cNvPr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4" name="직사각형 1">
              <a:extLst>
                <a:ext uri="{FF2B5EF4-FFF2-40B4-BE49-F238E27FC236}">
                  <a16:creationId xmlns:a16="http://schemas.microsoft.com/office/drawing/2014/main" id="{BDA22977-6DF8-2D2E-E492-8E4F972B80DB}"/>
                </a:ext>
              </a:extLst>
            </p:cNvPr>
            <p:cNvSpPr txBox="1"/>
            <p:nvPr/>
          </p:nvSpPr>
          <p:spPr>
            <a:xfrm>
              <a:off x="247194" y="6385630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096C917-B1F0-B30E-21C1-2AF25325B6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88195"/>
              </p:ext>
            </p:extLst>
          </p:nvPr>
        </p:nvGraphicFramePr>
        <p:xfrm>
          <a:off x="372397" y="546617"/>
          <a:ext cx="8399206" cy="5402540"/>
        </p:xfrm>
        <a:graphic>
          <a:graphicData uri="http://schemas.openxmlformats.org/drawingml/2006/table">
            <a:tbl>
              <a:tblPr>
                <a:tableStyleId>{46F890A9-2807-4EBB-B81D-B2AA78EC7F39}</a:tableStyleId>
              </a:tblPr>
              <a:tblGrid>
                <a:gridCol w="936449">
                  <a:extLst>
                    <a:ext uri="{9D8B030D-6E8A-4147-A177-3AD203B41FA5}">
                      <a16:colId xmlns:a16="http://schemas.microsoft.com/office/drawing/2014/main" val="188006227"/>
                    </a:ext>
                  </a:extLst>
                </a:gridCol>
                <a:gridCol w="3900593">
                  <a:extLst>
                    <a:ext uri="{9D8B030D-6E8A-4147-A177-3AD203B41FA5}">
                      <a16:colId xmlns:a16="http://schemas.microsoft.com/office/drawing/2014/main" val="2272136332"/>
                    </a:ext>
                  </a:extLst>
                </a:gridCol>
                <a:gridCol w="3562164">
                  <a:extLst>
                    <a:ext uri="{9D8B030D-6E8A-4147-A177-3AD203B41FA5}">
                      <a16:colId xmlns:a16="http://schemas.microsoft.com/office/drawing/2014/main" val="3310271766"/>
                    </a:ext>
                  </a:extLst>
                </a:gridCol>
              </a:tblGrid>
              <a:tr h="14018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chemeClr val="bg1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클래스명</a:t>
                      </a:r>
                    </a:p>
                  </a:txBody>
                  <a:tcPr marL="9045" marR="9045" marT="6029" marB="60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chemeClr val="bg1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메소드</a:t>
                      </a:r>
                    </a:p>
                  </a:txBody>
                  <a:tcPr marL="9045" marR="9045" marT="6029" marB="60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chemeClr val="bg1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기능</a:t>
                      </a:r>
                    </a:p>
                  </a:txBody>
                  <a:tcPr marL="9045" marR="9045" marT="6029" marB="60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594427"/>
                  </a:ext>
                </a:extLst>
              </a:tr>
              <a:tr h="241945">
                <a:tc rowSpan="1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NoticeController</a:t>
                      </a:r>
                    </a:p>
                  </a:txBody>
                  <a:tcPr marL="6397" marR="6397" marT="639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ModelAndView adNotice(BoardSearchDTO boardSearchDTO, InfoDTO infoDTO, HttpSession session)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가상주소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/adEmpReg.do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로 접근 시 호출되는 메소드 선언</a:t>
                      </a:r>
                    </a:p>
                  </a:txBody>
                  <a:tcPr marL="8672" marR="8672" marT="867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7323404"/>
                  </a:ext>
                </a:extLst>
              </a:tr>
              <a:tr h="246499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en-US" sz="900" b="1" u="none" strike="noStrike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adEmpListCorr.jsp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ModelAndView boardListForm(BoardSearchDTO boardSearchDTO, InfoDTO infoDTO, HttpSession session)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가상주소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/adEmpRegConfirm.do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로 접근 시 호출되는 메소드 선언</a:t>
                      </a:r>
                    </a:p>
                  </a:txBody>
                  <a:tcPr marL="8672" marR="8672" marT="867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488349"/>
                  </a:ext>
                </a:extLst>
              </a:tr>
              <a:tr h="235189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en-US" sz="9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adEmpReg.jsp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ModelAndView boardRegForm(InfoDTO infoDTO, HttpSession session)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가상주소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/adUserInfoReg.do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로 접근 시 호출되는 메소드 선언</a:t>
                      </a:r>
                    </a:p>
                  </a:txBody>
                  <a:tcPr marL="8672" marR="8672" marT="867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6314678"/>
                  </a:ext>
                </a:extLst>
              </a:tr>
              <a:tr h="358857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en-US" sz="9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adEmpRegConfirm.jsp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int boardRegProc( BoardDTO boardDTO,@RequestParam(value = "subject") String subject,@RequestParam(value = "content") String content, HttpSession session)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가상주소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/adUserInfoRegConfirm.do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로 접근 시 호출되는 메소드 선언</a:t>
                      </a:r>
                    </a:p>
                  </a:txBody>
                  <a:tcPr marL="8672" marR="8672" marT="867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993421"/>
                  </a:ext>
                </a:extLst>
              </a:tr>
              <a:tr h="235189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en-US" sz="9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adUserInfoReg.jsp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int boardComProc(BoardDTO boardDTO, HttpSession session)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가상주소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/adEmpList.do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로 접근 시 호출되는 메소드 선언</a:t>
                      </a:r>
                    </a:p>
                  </a:txBody>
                  <a:tcPr marL="8672" marR="8672" marT="867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242619"/>
                  </a:ext>
                </a:extLst>
              </a:tr>
              <a:tr h="24194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en-US" sz="9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adUserInfoRegConfirm.jsp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ModelAndView adNoticeDetail(@RequestParam(value = "b_no") int b_no, InfoDTO infoDTO, HttpSession session)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가상주소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/adEmpListCorr.do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로 접근 시 호출되는 메소드 선언</a:t>
                      </a:r>
                    </a:p>
                  </a:txBody>
                  <a:tcPr marL="8672" marR="8672" marT="867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15271"/>
                  </a:ext>
                </a:extLst>
              </a:tr>
              <a:tr h="24194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en-US" sz="9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empUserInfo.jsp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ModelAndView empNoticeDetail(@RequestParam(value = "b_no") int b_no, InfoDTO infoDTO, HttpSession session)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가상주소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/adEmpRegProc.do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로 접근 시 호출되는 메소드 선언</a:t>
                      </a:r>
                    </a:p>
                  </a:txBody>
                  <a:tcPr marL="8672" marR="8672" marT="867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80835"/>
                  </a:ext>
                </a:extLst>
              </a:tr>
              <a:tr h="246499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en-US" sz="9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adNotice.jsp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ModelAndView adNoticeUpdate(@RequestParam(value = "b_no") int b_no, InfoDTO infoDTO, HttpSession session)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가상주소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/adUserInfoRegProc.do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로 접근 시 호출되는 메소드 선언</a:t>
                      </a:r>
                    </a:p>
                  </a:txBody>
                  <a:tcPr marL="8672" marR="8672" marT="867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8197727"/>
                  </a:ext>
                </a:extLst>
              </a:tr>
              <a:tr h="241945"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int boardUpProc(BoardDTO boardDTO,@RequestParam(value = "subject") String subject,@RequestParam(value = "content") String content)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가상주소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/checkId.do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로 접근 시 호출되는 메소드 선언</a:t>
                      </a:r>
                    </a:p>
                  </a:txBody>
                  <a:tcPr marL="8672" marR="8672" marT="867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9474391"/>
                  </a:ext>
                </a:extLst>
              </a:tr>
              <a:tr h="235189"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int boardDelProc(BoardDTO boardDTO)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가상주소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/checkNo.do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로 접근 시 호출되는 메소드 선언</a:t>
                      </a:r>
                    </a:p>
                  </a:txBody>
                  <a:tcPr marL="8672" marR="8672" marT="867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5136729"/>
                  </a:ext>
                </a:extLst>
              </a:tr>
              <a:tr h="235189"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int commentDelProc(BoardDTO boardDTO)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가상주소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/adEmpListUp.do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로 접근 시 호출되는 메소드 선 언</a:t>
                      </a:r>
                    </a:p>
                  </a:txBody>
                  <a:tcPr marL="8672" marR="8672" marT="867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9589249"/>
                  </a:ext>
                </a:extLst>
              </a:tr>
              <a:tr h="235189"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int commentDelProc2(BoardDTO boardDTO)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가상주소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/adEmpListDel.do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로 접근 시 호출되는 메소드 선언</a:t>
                      </a:r>
                    </a:p>
                  </a:txBody>
                  <a:tcPr marL="8672" marR="8672" marT="867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0370792"/>
                  </a:ext>
                </a:extLst>
              </a:tr>
              <a:tr h="23518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NoticeService</a:t>
                      </a:r>
                    </a:p>
                  </a:txBody>
                  <a:tcPr marL="6112" marR="6112" marT="611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NoticeServiceImpl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클래스의 메소드와 동일</a:t>
                      </a:r>
                    </a:p>
                  </a:txBody>
                  <a:tcPr marL="6112" marR="6112" marT="611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NoticeServiceImpl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클래스의 메소드와 동일</a:t>
                      </a:r>
                    </a:p>
                  </a:txBody>
                  <a:tcPr marL="6112" marR="6112" marT="611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7562432"/>
                  </a:ext>
                </a:extLst>
              </a:tr>
              <a:tr h="235189">
                <a:tc rowSpan="7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NoticeServiceImpl</a:t>
                      </a:r>
                    </a:p>
                  </a:txBody>
                  <a:tcPr marL="6397" marR="6397" marT="639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BoardDTO getBoard(int b_no, boolean isBoardDetailForm)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개의 게시판 글을 리턴하는 메소드 선언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3240372"/>
                  </a:ext>
                </a:extLst>
              </a:tr>
              <a:tr h="235189"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int insertBoard(BoardDTO boardDTO)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개의 게시판 글을 입력하는 메소드 선언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867013"/>
                  </a:ext>
                </a:extLst>
              </a:tr>
              <a:tr h="246499"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112" marR="6112" marT="611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int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updateBoard(BoardDTO boardDTO)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개의 게시판 글을 수정하는 메소드 선언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91124"/>
                  </a:ext>
                </a:extLst>
              </a:tr>
              <a:tr h="246499"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112" marR="6112" marT="611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int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deleteBoard(BoardDTO boardDTO)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개의 게시판 글을 삭제하는 메소드 선언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3455347"/>
                  </a:ext>
                </a:extLst>
              </a:tr>
              <a:tr h="246499"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112" marR="6112" marT="611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int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insertComment(BoardDTO boardDTO)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개의 게시판 댓글을 입력하는 메소드 선언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3977224"/>
                  </a:ext>
                </a:extLst>
              </a:tr>
              <a:tr h="246499"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112" marR="6112" marT="611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int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deleteComment(BoardDTO boardDTO)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개의 게시판 댓글을 삭제하는 메소드 선언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5697021"/>
                  </a:ext>
                </a:extLst>
              </a:tr>
              <a:tr h="246499"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112" marR="6112" marT="611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int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deleteComment1(BoardDTO boardDTO)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게시글이 삭제될 때 해당 글의 모든 댓글을 삭제하는 메소드 선언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9654213"/>
                  </a:ext>
                </a:extLst>
              </a:tr>
            </a:tbl>
          </a:graphicData>
        </a:graphic>
      </p:graphicFrame>
      <p:sp>
        <p:nvSpPr>
          <p:cNvPr id="10" name="TextBox 3">
            <a:extLst>
              <a:ext uri="{FF2B5EF4-FFF2-40B4-BE49-F238E27FC236}">
                <a16:creationId xmlns:a16="http://schemas.microsoft.com/office/drawing/2014/main" id="{08542ED1-1801-3192-9D31-51A1ADB9EE52}"/>
              </a:ext>
            </a:extLst>
          </p:cNvPr>
          <p:cNvSpPr/>
          <p:nvPr/>
        </p:nvSpPr>
        <p:spPr>
          <a:xfrm>
            <a:off x="106151" y="171512"/>
            <a:ext cx="1189991" cy="313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cubicBezTo>
                  <a:pt x="21600" y="3600"/>
                  <a:pt x="21600" y="7200"/>
                  <a:pt x="21600" y="10800"/>
                </a:cubicBezTo>
                <a:cubicBezTo>
                  <a:pt x="21600" y="14400"/>
                  <a:pt x="21600" y="1800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1700" spc="-127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lvl1pPr>
          </a:lstStyle>
          <a:p>
            <a:r>
              <a:rPr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메소드 설계</a:t>
            </a:r>
          </a:p>
        </p:txBody>
      </p:sp>
    </p:spTree>
    <p:extLst>
      <p:ext uri="{BB962C8B-B14F-4D97-AF65-F5344CB8AC3E}">
        <p14:creationId xmlns:p14="http://schemas.microsoft.com/office/powerpoint/2010/main" val="772546573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선 연결선 10"/>
          <p:cNvSpPr/>
          <p:nvPr/>
        </p:nvSpPr>
        <p:spPr>
          <a:xfrm flipH="1">
            <a:off x="8326895" y="0"/>
            <a:ext cx="0" cy="618417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8" name="직선 연결선 23"/>
          <p:cNvSpPr/>
          <p:nvPr/>
        </p:nvSpPr>
        <p:spPr>
          <a:xfrm flipH="1">
            <a:off x="899591" y="6167392"/>
            <a:ext cx="0" cy="695225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9ABBD51-BECC-BD3A-46CD-A2CD66B5BD20}"/>
              </a:ext>
            </a:extLst>
          </p:cNvPr>
          <p:cNvGrpSpPr/>
          <p:nvPr/>
        </p:nvGrpSpPr>
        <p:grpSpPr>
          <a:xfrm>
            <a:off x="0" y="6167393"/>
            <a:ext cx="9144000" cy="482233"/>
            <a:chOff x="0" y="6167393"/>
            <a:chExt cx="9144000" cy="482233"/>
          </a:xfrm>
        </p:grpSpPr>
        <p:sp>
          <p:nvSpPr>
            <p:cNvPr id="6" name="직선 연결선 6">
              <a:extLst>
                <a:ext uri="{FF2B5EF4-FFF2-40B4-BE49-F238E27FC236}">
                  <a16:creationId xmlns:a16="http://schemas.microsoft.com/office/drawing/2014/main" id="{A0BF5197-9344-990B-F158-D74E9A8522F3}"/>
                </a:ext>
              </a:extLst>
            </p:cNvPr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7" name="직사각형 1">
              <a:extLst>
                <a:ext uri="{FF2B5EF4-FFF2-40B4-BE49-F238E27FC236}">
                  <a16:creationId xmlns:a16="http://schemas.microsoft.com/office/drawing/2014/main" id="{15971E91-8A66-42AD-4C11-395C002B7AF8}"/>
                </a:ext>
              </a:extLst>
            </p:cNvPr>
            <p:cNvSpPr txBox="1"/>
            <p:nvPr/>
          </p:nvSpPr>
          <p:spPr>
            <a:xfrm>
              <a:off x="1069315" y="6380385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  <p:sp>
        <p:nvSpPr>
          <p:cNvPr id="2" name="TextBox 3">
            <a:extLst>
              <a:ext uri="{FF2B5EF4-FFF2-40B4-BE49-F238E27FC236}">
                <a16:creationId xmlns:a16="http://schemas.microsoft.com/office/drawing/2014/main" id="{035847EB-5D75-FD32-376C-F8AD41317014}"/>
              </a:ext>
            </a:extLst>
          </p:cNvPr>
          <p:cNvSpPr/>
          <p:nvPr/>
        </p:nvSpPr>
        <p:spPr>
          <a:xfrm>
            <a:off x="2966685" y="2140516"/>
            <a:ext cx="3210630" cy="19031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cubicBezTo>
                  <a:pt x="21600" y="3600"/>
                  <a:pt x="21600" y="7200"/>
                  <a:pt x="21600" y="10800"/>
                </a:cubicBezTo>
                <a:cubicBezTo>
                  <a:pt x="21600" y="14400"/>
                  <a:pt x="21600" y="1800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pPr algn="ctr">
              <a:defRPr sz="4800" spc="-360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pPr>
            <a:r>
              <a:rPr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01 </a:t>
            </a:r>
            <a:endParaRPr lang="ko-KR" altLang="en-US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>
              <a:defRPr sz="4800" spc="-360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pPr>
            <a:r>
              <a:rPr lang="ko-KR" altLang="en-US" sz="15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</a:p>
          <a:p>
            <a:pPr algn="ctr">
              <a:defRPr sz="4800" spc="-360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pPr>
            <a:r>
              <a:rPr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소개</a:t>
            </a:r>
            <a:endParaRPr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7491447"/>
      </p:ext>
    </p:extLst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5F323E6-ACAD-2995-F0AF-05FD20FC8E97}"/>
              </a:ext>
            </a:extLst>
          </p:cNvPr>
          <p:cNvGrpSpPr/>
          <p:nvPr/>
        </p:nvGrpSpPr>
        <p:grpSpPr>
          <a:xfrm>
            <a:off x="0" y="6167393"/>
            <a:ext cx="9144000" cy="487478"/>
            <a:chOff x="0" y="6167393"/>
            <a:chExt cx="9144000" cy="487478"/>
          </a:xfrm>
        </p:grpSpPr>
        <p:sp>
          <p:nvSpPr>
            <p:cNvPr id="3" name="직선 연결선 6">
              <a:extLst>
                <a:ext uri="{FF2B5EF4-FFF2-40B4-BE49-F238E27FC236}">
                  <a16:creationId xmlns:a16="http://schemas.microsoft.com/office/drawing/2014/main" id="{3199F0F2-065E-AC0A-1D2D-34F1194C4053}"/>
                </a:ext>
              </a:extLst>
            </p:cNvPr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4" name="직사각형 1">
              <a:extLst>
                <a:ext uri="{FF2B5EF4-FFF2-40B4-BE49-F238E27FC236}">
                  <a16:creationId xmlns:a16="http://schemas.microsoft.com/office/drawing/2014/main" id="{BDA22977-6DF8-2D2E-E492-8E4F972B80DB}"/>
                </a:ext>
              </a:extLst>
            </p:cNvPr>
            <p:cNvSpPr txBox="1"/>
            <p:nvPr/>
          </p:nvSpPr>
          <p:spPr>
            <a:xfrm>
              <a:off x="247194" y="6385630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096C917-B1F0-B30E-21C1-2AF25325B6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225947"/>
              </p:ext>
            </p:extLst>
          </p:nvPr>
        </p:nvGraphicFramePr>
        <p:xfrm>
          <a:off x="372397" y="606504"/>
          <a:ext cx="8437648" cy="5020796"/>
        </p:xfrm>
        <a:graphic>
          <a:graphicData uri="http://schemas.openxmlformats.org/drawingml/2006/table">
            <a:tbl>
              <a:tblPr>
                <a:tableStyleId>{46F890A9-2807-4EBB-B81D-B2AA78EC7F39}</a:tableStyleId>
              </a:tblPr>
              <a:tblGrid>
                <a:gridCol w="940735">
                  <a:extLst>
                    <a:ext uri="{9D8B030D-6E8A-4147-A177-3AD203B41FA5}">
                      <a16:colId xmlns:a16="http://schemas.microsoft.com/office/drawing/2014/main" val="188006227"/>
                    </a:ext>
                  </a:extLst>
                </a:gridCol>
                <a:gridCol w="3743898">
                  <a:extLst>
                    <a:ext uri="{9D8B030D-6E8A-4147-A177-3AD203B41FA5}">
                      <a16:colId xmlns:a16="http://schemas.microsoft.com/office/drawing/2014/main" val="2272136332"/>
                    </a:ext>
                  </a:extLst>
                </a:gridCol>
                <a:gridCol w="3753015">
                  <a:extLst>
                    <a:ext uri="{9D8B030D-6E8A-4147-A177-3AD203B41FA5}">
                      <a16:colId xmlns:a16="http://schemas.microsoft.com/office/drawing/2014/main" val="3310271766"/>
                    </a:ext>
                  </a:extLst>
                </a:gridCol>
              </a:tblGrid>
              <a:tr h="168626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chemeClr val="bg1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클래스명</a:t>
                      </a:r>
                    </a:p>
                  </a:txBody>
                  <a:tcPr marL="9045" marR="9045" marT="6029" marB="60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chemeClr val="bg1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메소드</a:t>
                      </a:r>
                    </a:p>
                  </a:txBody>
                  <a:tcPr marL="9045" marR="9045" marT="6029" marB="60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chemeClr val="bg1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기능</a:t>
                      </a:r>
                    </a:p>
                  </a:txBody>
                  <a:tcPr marL="9045" marR="9045" marT="6029" marB="60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594427"/>
                  </a:ext>
                </a:extLst>
              </a:tr>
              <a:tr h="2829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NoticeDAO</a:t>
                      </a:r>
                    </a:p>
                  </a:txBody>
                  <a:tcPr marL="6112" marR="6112" marT="611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9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NoticeDAOImpl </a:t>
                      </a:r>
                      <a:r>
                        <a:rPr lang="ko-KR" altLang="en-US" sz="9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클래스의 메소드와 동일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112" marR="6112" marT="611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NoticeDAOImpl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클래스의 메소드와 동일</a:t>
                      </a:r>
                    </a:p>
                  </a:txBody>
                  <a:tcPr marL="8672" marR="8672" marT="867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7323404"/>
                  </a:ext>
                </a:extLst>
              </a:tr>
              <a:tr h="296516">
                <a:tc rowSpan="14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NoticeDAOImpl</a:t>
                      </a:r>
                    </a:p>
                  </a:txBody>
                  <a:tcPr marL="6112" marR="6112" marT="611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List&lt;Map&lt;String, String&gt;&gt; getBoardList(BoardSearchDTO boardSearchDTO)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게시판 목록을 리턴하는 메소드 선언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488349"/>
                  </a:ext>
                </a:extLst>
              </a:tr>
              <a:tr h="282911"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397" marR="6397" marT="639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int getBoardListTotAllCnt(BoardSearchDTO boardSearchDTO)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게시판 목록의 총 개수를 리턴하는 메소드 선언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6314678"/>
                  </a:ext>
                </a:extLst>
              </a:tr>
              <a:tr h="296516"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int insertBoard(BoardDTO boardDTO)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게시판 글 입력 후 적용될 행의 개수를 리턴하는 메소드 선언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993421"/>
                  </a:ext>
                </a:extLst>
              </a:tr>
              <a:tr h="282911"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112" marR="6112" marT="611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int insertComment(BoardDTO boardDTO)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댓글 입력 후 적용될 행의 개수를 리턴하는 메소드 선언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242619"/>
                  </a:ext>
                </a:extLst>
              </a:tr>
              <a:tr h="282911"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112" marR="6112" marT="611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int updateReadcount(int b_no)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조회수를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1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증가하고 업데이트한 행의 개수를 얻는 메소드 선언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15271"/>
                  </a:ext>
                </a:extLst>
              </a:tr>
              <a:tr h="282911"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112" marR="6112" marT="611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BoardDTO getBoard(int b_no)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개의 게시판 정보를 리턴하는 메소드 선언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80835"/>
                  </a:ext>
                </a:extLst>
              </a:tr>
              <a:tr h="296516"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112" marR="6112" marT="611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int getBoardCnt(int b_no)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수정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삭제할 게시판의 존재 개수를 리턴하는 메소드 선언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8197727"/>
                  </a:ext>
                </a:extLst>
              </a:tr>
              <a:tr h="282911"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112" marR="6112" marT="611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int updateBoard(BoardDTO boardDTO)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게시판 수정 명령 후 수정 적용행의 개수를 리턴하는 메소드 선언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9474391"/>
                  </a:ext>
                </a:extLst>
              </a:tr>
              <a:tr h="282911"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112" marR="6112" marT="611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int updatePrintNoDown(BoardDTO boardDTO)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삭제될 게시글의 동생 글의 출력순서 번호를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씩 감소시키는 메소드 선언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5136729"/>
                  </a:ext>
                </a:extLst>
              </a:tr>
              <a:tr h="282911"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397" marR="6397" marT="639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int deleteBoard(BoardDTO boardDTO)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게시판 삭제 명령 후 삭제 적용행의 개수를 리턴하는 메소드 선언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9589249"/>
                  </a:ext>
                </a:extLst>
              </a:tr>
              <a:tr h="282911"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int getCommentCnt(BoardDTO boardDTO)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수정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삭제할 댓글 존재 개수를 리턴하는 메소드 선언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0370792"/>
                  </a:ext>
                </a:extLst>
              </a:tr>
              <a:tr h="282911"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112" marR="6112" marT="611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int deleteComment(BoardDTO boardDTO)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댓글 삭제 명령 후 삭제 적용행의 개수를 리턴하는 메소드 선언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7562432"/>
                  </a:ext>
                </a:extLst>
              </a:tr>
              <a:tr h="282911"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112" marR="6112" marT="611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int deleteComment1(BoardDTO boardDTO)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게시글이 삭제될 때 해당 글의 모든 댓글을 삭제하는 메소드 선언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3240372"/>
                  </a:ext>
                </a:extLst>
              </a:tr>
              <a:tr h="282911"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112" marR="6112" marT="611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List&lt;Map&lt;String, String&gt;&gt; getComment(int b_no)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해당 게시글에 입력된 모든 댓글을 리턴하는 메소드 선언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867013"/>
                  </a:ext>
                </a:extLst>
              </a:tr>
              <a:tr h="2829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NoticeDTO</a:t>
                      </a:r>
                    </a:p>
                  </a:txBody>
                  <a:tcPr marL="6112" marR="6112" marT="611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getter/setter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메소드로 구성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게시글과 댓글의 입력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/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수정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/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삭제 관련 데이터를 담아 이동하는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getter/setter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메소드 선언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1681212"/>
                  </a:ext>
                </a:extLst>
              </a:tr>
              <a:tr h="2829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Util</a:t>
                      </a:r>
                    </a:p>
                  </a:txBody>
                  <a:tcPr marL="6112" marR="6112" marT="611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static Map&lt;String,Integer&gt;   getPagingMap(int selectPageNo, int rowCntPerPage, int totCnt)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게시글 페이징 처리에 관련된 메소드 선언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5744162"/>
                  </a:ext>
                </a:extLst>
              </a:tr>
            </a:tbl>
          </a:graphicData>
        </a:graphic>
      </p:graphicFrame>
      <p:sp>
        <p:nvSpPr>
          <p:cNvPr id="10" name="TextBox 3">
            <a:extLst>
              <a:ext uri="{FF2B5EF4-FFF2-40B4-BE49-F238E27FC236}">
                <a16:creationId xmlns:a16="http://schemas.microsoft.com/office/drawing/2014/main" id="{08542ED1-1801-3192-9D31-51A1ADB9EE52}"/>
              </a:ext>
            </a:extLst>
          </p:cNvPr>
          <p:cNvSpPr/>
          <p:nvPr/>
        </p:nvSpPr>
        <p:spPr>
          <a:xfrm>
            <a:off x="106151" y="171512"/>
            <a:ext cx="1189991" cy="313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cubicBezTo>
                  <a:pt x="21600" y="3600"/>
                  <a:pt x="21600" y="7200"/>
                  <a:pt x="21600" y="10800"/>
                </a:cubicBezTo>
                <a:cubicBezTo>
                  <a:pt x="21600" y="14400"/>
                  <a:pt x="21600" y="1800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 sz="1700" spc="-127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lvl1pPr>
          </a:lstStyle>
          <a:p>
            <a:r>
              <a:rPr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메소드 설계</a:t>
            </a:r>
          </a:p>
        </p:txBody>
      </p:sp>
    </p:spTree>
    <p:extLst>
      <p:ext uri="{BB962C8B-B14F-4D97-AF65-F5344CB8AC3E}">
        <p14:creationId xmlns:p14="http://schemas.microsoft.com/office/powerpoint/2010/main" val="2549175017"/>
      </p:ext>
    </p:extLst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5F323E6-ACAD-2995-F0AF-05FD20FC8E97}"/>
              </a:ext>
            </a:extLst>
          </p:cNvPr>
          <p:cNvGrpSpPr/>
          <p:nvPr/>
        </p:nvGrpSpPr>
        <p:grpSpPr>
          <a:xfrm>
            <a:off x="0" y="6167393"/>
            <a:ext cx="9144000" cy="487478"/>
            <a:chOff x="0" y="6167393"/>
            <a:chExt cx="9144000" cy="487478"/>
          </a:xfrm>
        </p:grpSpPr>
        <p:sp>
          <p:nvSpPr>
            <p:cNvPr id="3" name="직선 연결선 6">
              <a:extLst>
                <a:ext uri="{FF2B5EF4-FFF2-40B4-BE49-F238E27FC236}">
                  <a16:creationId xmlns:a16="http://schemas.microsoft.com/office/drawing/2014/main" id="{3199F0F2-065E-AC0A-1D2D-34F1194C4053}"/>
                </a:ext>
              </a:extLst>
            </p:cNvPr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4" name="직사각형 1">
              <a:extLst>
                <a:ext uri="{FF2B5EF4-FFF2-40B4-BE49-F238E27FC236}">
                  <a16:creationId xmlns:a16="http://schemas.microsoft.com/office/drawing/2014/main" id="{BDA22977-6DF8-2D2E-E492-8E4F972B80DB}"/>
                </a:ext>
              </a:extLst>
            </p:cNvPr>
            <p:cNvSpPr txBox="1"/>
            <p:nvPr/>
          </p:nvSpPr>
          <p:spPr>
            <a:xfrm>
              <a:off x="247194" y="6385630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096C917-B1F0-B30E-21C1-2AF25325B6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479069"/>
              </p:ext>
            </p:extLst>
          </p:nvPr>
        </p:nvGraphicFramePr>
        <p:xfrm>
          <a:off x="372397" y="600251"/>
          <a:ext cx="8399206" cy="5263695"/>
        </p:xfrm>
        <a:graphic>
          <a:graphicData uri="http://schemas.openxmlformats.org/drawingml/2006/table">
            <a:tbl>
              <a:tblPr>
                <a:tableStyleId>{46F890A9-2807-4EBB-B81D-B2AA78EC7F39}</a:tableStyleId>
              </a:tblPr>
              <a:tblGrid>
                <a:gridCol w="936449">
                  <a:extLst>
                    <a:ext uri="{9D8B030D-6E8A-4147-A177-3AD203B41FA5}">
                      <a16:colId xmlns:a16="http://schemas.microsoft.com/office/drawing/2014/main" val="188006227"/>
                    </a:ext>
                  </a:extLst>
                </a:gridCol>
                <a:gridCol w="3900593">
                  <a:extLst>
                    <a:ext uri="{9D8B030D-6E8A-4147-A177-3AD203B41FA5}">
                      <a16:colId xmlns:a16="http://schemas.microsoft.com/office/drawing/2014/main" val="2272136332"/>
                    </a:ext>
                  </a:extLst>
                </a:gridCol>
                <a:gridCol w="3562164">
                  <a:extLst>
                    <a:ext uri="{9D8B030D-6E8A-4147-A177-3AD203B41FA5}">
                      <a16:colId xmlns:a16="http://schemas.microsoft.com/office/drawing/2014/main" val="3310271766"/>
                    </a:ext>
                  </a:extLst>
                </a:gridCol>
              </a:tblGrid>
              <a:tr h="151718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chemeClr val="bg1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클래스명</a:t>
                      </a:r>
                    </a:p>
                  </a:txBody>
                  <a:tcPr marL="9045" marR="9045" marT="6029" marB="60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chemeClr val="bg1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메소드</a:t>
                      </a:r>
                    </a:p>
                  </a:txBody>
                  <a:tcPr marL="9045" marR="9045" marT="6029" marB="60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chemeClr val="bg1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기능</a:t>
                      </a:r>
                    </a:p>
                  </a:txBody>
                  <a:tcPr marL="9045" marR="9045" marT="6029" marB="60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594427"/>
                  </a:ext>
                </a:extLst>
              </a:tr>
              <a:tr h="275919">
                <a:tc rowSpan="1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EmpController</a:t>
                      </a:r>
                    </a:p>
                  </a:txBody>
                  <a:tcPr marL="6397" marR="6397" marT="639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9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ModelAndView AdEmpReg()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112" marR="6112" marT="611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가상주소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/adEmpReg.do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로 접근 시 호출되는 메소드 선언</a:t>
                      </a:r>
                    </a:p>
                  </a:txBody>
                  <a:tcPr marL="8672" marR="8672" marT="867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7323404"/>
                  </a:ext>
                </a:extLst>
              </a:tr>
              <a:tr h="289188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en-US" sz="900" b="1" u="none" strike="noStrike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adEmpListCorr.jsp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ModelAndView AdEmpRegConfirm()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112" marR="6112" marT="611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가상주소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/adEmpRegConfirm.do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로 접근 시 호출되는 메소드 선언</a:t>
                      </a:r>
                    </a:p>
                  </a:txBody>
                  <a:tcPr marL="8672" marR="8672" marT="867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488349"/>
                  </a:ext>
                </a:extLst>
              </a:tr>
              <a:tr h="275919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en-US" sz="9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adEmpReg.jsp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9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ModelAndView AdUserInfoReg()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112" marR="6112" marT="611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가상주소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/adUserInfoReg.do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로 접근 시 호출되는 메소드 선언</a:t>
                      </a:r>
                    </a:p>
                  </a:txBody>
                  <a:tcPr marL="8672" marR="8672" marT="867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6314678"/>
                  </a:ext>
                </a:extLst>
              </a:tr>
              <a:tr h="289188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en-US" sz="9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adEmpRegConfirm.jsp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9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ModelAndView AdUserInfoRegConfirm()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112" marR="6112" marT="611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가상주소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/adUserInfoRegConfirm.do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로 접근 시 호출되는 메소드 선언</a:t>
                      </a:r>
                    </a:p>
                  </a:txBody>
                  <a:tcPr marL="8672" marR="8672" marT="867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993421"/>
                  </a:ext>
                </a:extLst>
              </a:tr>
              <a:tr h="275919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en-US" sz="9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adUserInfoReg.jsp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ModelAndView AdEmpList(EmpListDTO empListDTO ,HttpSession httpSession)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112" marR="6112" marT="611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가상주소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/adEmpList.do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로 접근 시 호출되는 메소드 선언</a:t>
                      </a:r>
                    </a:p>
                  </a:txBody>
                  <a:tcPr marL="8672" marR="8672" marT="867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242619"/>
                  </a:ext>
                </a:extLst>
              </a:tr>
              <a:tr h="275919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en-US" sz="9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adUserInfoRegConfirm.jsp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9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ModelAndView AdEmpListCorr(@RequestParam(value = "no_emp") String no_emp)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112" marR="6112" marT="611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가상주소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/adEmpListCorr.do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로 접근 시 호출되는 메소드 선언</a:t>
                      </a:r>
                    </a:p>
                  </a:txBody>
                  <a:tcPr marL="8672" marR="8672" marT="867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15271"/>
                  </a:ext>
                </a:extLst>
              </a:tr>
              <a:tr h="275919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en-US" sz="9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empUserInfo.jsp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9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Map&lt;String, String&gt; adEmpRegProc(RegDTOregDTO)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112" marR="6112" marT="611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가상주소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/adEmpRegProc.do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로 접근 시 호출되는 메소드 선언</a:t>
                      </a:r>
                    </a:p>
                  </a:txBody>
                  <a:tcPr marL="8672" marR="8672" marT="867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80835"/>
                  </a:ext>
                </a:extLst>
              </a:tr>
              <a:tr h="289188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en-US" sz="9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adNotice.jsp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int adUserInfoRegProc(UserInfoDTO userInfoDTO)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112" marR="6112" marT="611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가상주소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/adUserInfoRegProc.do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로 접근 시 호출되는 메소드 선언</a:t>
                      </a:r>
                    </a:p>
                  </a:txBody>
                  <a:tcPr marL="8672" marR="8672" marT="867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8197727"/>
                  </a:ext>
                </a:extLst>
              </a:tr>
              <a:tr h="275919"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int checkId(String emp_id)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112" marR="6112" marT="611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가상주소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/checkId.do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로 접근 시 호출되는 메소드 선언</a:t>
                      </a:r>
                    </a:p>
                  </a:txBody>
                  <a:tcPr marL="8672" marR="8672" marT="867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9474391"/>
                  </a:ext>
                </a:extLst>
              </a:tr>
              <a:tr h="275919"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int checkNo(String emp_no)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112" marR="6112" marT="611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가상주소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/checkNo.do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로 접근 시 호출되는 메소드 선언</a:t>
                      </a:r>
                    </a:p>
                  </a:txBody>
                  <a:tcPr marL="8672" marR="8672" marT="867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5136729"/>
                  </a:ext>
                </a:extLst>
              </a:tr>
              <a:tr h="275919"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adEmpListUp(RegDTO regDTO)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112" marR="6112" marT="611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가상주소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/adEmpListUp.do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로 접근 시 호출되는 메소드 선 언</a:t>
                      </a:r>
                    </a:p>
                  </a:txBody>
                  <a:tcPr marL="8672" marR="8672" marT="867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9589249"/>
                  </a:ext>
                </a:extLst>
              </a:tr>
              <a:tr h="275919"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int adEmpListDel(RegDTO regDTO)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112" marR="6112" marT="611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가상주소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/adEmpListDel.do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로 접근 시 호출되는 메소드 선언</a:t>
                      </a:r>
                    </a:p>
                  </a:txBody>
                  <a:tcPr marL="8672" marR="8672" marT="867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0370792"/>
                  </a:ext>
                </a:extLst>
              </a:tr>
              <a:tr h="2759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EmpService</a:t>
                      </a:r>
                    </a:p>
                  </a:txBody>
                  <a:tcPr marL="6112" marR="6112" marT="611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EmpServiceImpl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클래스의 메소드와 동일</a:t>
                      </a:r>
                    </a:p>
                  </a:txBody>
                  <a:tcPr marL="6112" marR="6112" marT="611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EmpServiceImpl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클래스의 메소드와 동일</a:t>
                      </a:r>
                    </a:p>
                  </a:txBody>
                  <a:tcPr marL="6112" marR="6112" marT="611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7562432"/>
                  </a:ext>
                </a:extLst>
              </a:tr>
              <a:tr h="275919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EmpServiceImpl</a:t>
                      </a:r>
                    </a:p>
                  </a:txBody>
                  <a:tcPr marL="6397" marR="6397" marT="639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int updateList(RegDTO regDTO)</a:t>
                      </a:r>
                    </a:p>
                  </a:txBody>
                  <a:tcPr marL="8672" marR="8672" marT="867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사원정보 수정 후 수정 적용행의 개수를 리턴하는 메소드 선언</a:t>
                      </a:r>
                    </a:p>
                  </a:txBody>
                  <a:tcPr marL="8672" marR="8672" marT="867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3240372"/>
                  </a:ext>
                </a:extLst>
              </a:tr>
              <a:tr h="275919"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int deleteList(RegDTO regDTO)</a:t>
                      </a:r>
                    </a:p>
                  </a:txBody>
                  <a:tcPr marL="8672" marR="8672" marT="867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사원정보 삭제 후 삭제 적용행의 개수를 리턴하는 메소드 선언</a:t>
                      </a:r>
                    </a:p>
                  </a:txBody>
                  <a:tcPr marL="8672" marR="8672" marT="867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867013"/>
                  </a:ext>
                </a:extLst>
              </a:tr>
              <a:tr h="2891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RegDTO</a:t>
                      </a:r>
                    </a:p>
                  </a:txBody>
                  <a:tcPr marL="6112" marR="6112" marT="611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getter/setter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메소드로 구성</a:t>
                      </a:r>
                    </a:p>
                  </a:txBody>
                  <a:tcPr marL="8672" marR="8672" marT="867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사원등록의 입력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수정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삭제 관련 데이터를 담아 이동하는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getter/setter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메소드 선언</a:t>
                      </a:r>
                    </a:p>
                  </a:txBody>
                  <a:tcPr marL="8672" marR="8672" marT="867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91124"/>
                  </a:ext>
                </a:extLst>
              </a:tr>
              <a:tr h="2891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UserInfoDTO</a:t>
                      </a:r>
                    </a:p>
                  </a:txBody>
                  <a:tcPr marL="6112" marR="6112" marT="611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getter/setter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메소드로 구성</a:t>
                      </a:r>
                    </a:p>
                  </a:txBody>
                  <a:tcPr marL="8672" marR="8672" marT="867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사원자정보등록의 입력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수정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삭제 관련 데이터를 담아 이동하는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getter/setter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메소드 선언</a:t>
                      </a:r>
                    </a:p>
                  </a:txBody>
                  <a:tcPr marL="8672" marR="8672" marT="867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3455347"/>
                  </a:ext>
                </a:extLst>
              </a:tr>
              <a:tr h="2891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EmpListDTO</a:t>
                      </a:r>
                    </a:p>
                  </a:txBody>
                  <a:tcPr marL="6112" marR="6112" marT="611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getter/setter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메소드로 구성</a:t>
                      </a:r>
                    </a:p>
                  </a:txBody>
                  <a:tcPr marL="8672" marR="8672" marT="867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사원명부의 검색 관련 데이터를 담아 이동하는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getter/setter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메소드 선언</a:t>
                      </a:r>
                    </a:p>
                  </a:txBody>
                  <a:tcPr marL="8672" marR="8672" marT="867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3977224"/>
                  </a:ext>
                </a:extLst>
              </a:tr>
            </a:tbl>
          </a:graphicData>
        </a:graphic>
      </p:graphicFrame>
      <p:sp>
        <p:nvSpPr>
          <p:cNvPr id="10" name="TextBox 3">
            <a:extLst>
              <a:ext uri="{FF2B5EF4-FFF2-40B4-BE49-F238E27FC236}">
                <a16:creationId xmlns:a16="http://schemas.microsoft.com/office/drawing/2014/main" id="{08542ED1-1801-3192-9D31-51A1ADB9EE52}"/>
              </a:ext>
            </a:extLst>
          </p:cNvPr>
          <p:cNvSpPr/>
          <p:nvPr/>
        </p:nvSpPr>
        <p:spPr>
          <a:xfrm>
            <a:off x="106151" y="171512"/>
            <a:ext cx="1189991" cy="313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cubicBezTo>
                  <a:pt x="21600" y="3600"/>
                  <a:pt x="21600" y="7200"/>
                  <a:pt x="21600" y="10800"/>
                </a:cubicBezTo>
                <a:cubicBezTo>
                  <a:pt x="21600" y="14400"/>
                  <a:pt x="21600" y="1800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 sz="1700" spc="-127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lvl1pPr>
          </a:lstStyle>
          <a:p>
            <a:r>
              <a:rPr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메소드 설계</a:t>
            </a:r>
          </a:p>
        </p:txBody>
      </p:sp>
    </p:spTree>
    <p:extLst>
      <p:ext uri="{BB962C8B-B14F-4D97-AF65-F5344CB8AC3E}">
        <p14:creationId xmlns:p14="http://schemas.microsoft.com/office/powerpoint/2010/main" val="2765091319"/>
      </p:ext>
    </p:extLst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5F323E6-ACAD-2995-F0AF-05FD20FC8E97}"/>
              </a:ext>
            </a:extLst>
          </p:cNvPr>
          <p:cNvGrpSpPr/>
          <p:nvPr/>
        </p:nvGrpSpPr>
        <p:grpSpPr>
          <a:xfrm>
            <a:off x="0" y="6167393"/>
            <a:ext cx="9144000" cy="487478"/>
            <a:chOff x="0" y="6167393"/>
            <a:chExt cx="9144000" cy="487478"/>
          </a:xfrm>
        </p:grpSpPr>
        <p:sp>
          <p:nvSpPr>
            <p:cNvPr id="3" name="직선 연결선 6">
              <a:extLst>
                <a:ext uri="{FF2B5EF4-FFF2-40B4-BE49-F238E27FC236}">
                  <a16:creationId xmlns:a16="http://schemas.microsoft.com/office/drawing/2014/main" id="{3199F0F2-065E-AC0A-1D2D-34F1194C4053}"/>
                </a:ext>
              </a:extLst>
            </p:cNvPr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4" name="직사각형 1">
              <a:extLst>
                <a:ext uri="{FF2B5EF4-FFF2-40B4-BE49-F238E27FC236}">
                  <a16:creationId xmlns:a16="http://schemas.microsoft.com/office/drawing/2014/main" id="{BDA22977-6DF8-2D2E-E492-8E4F972B80DB}"/>
                </a:ext>
              </a:extLst>
            </p:cNvPr>
            <p:cNvSpPr txBox="1"/>
            <p:nvPr/>
          </p:nvSpPr>
          <p:spPr>
            <a:xfrm>
              <a:off x="247194" y="6385630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096C917-B1F0-B30E-21C1-2AF25325B6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909498"/>
              </p:ext>
            </p:extLst>
          </p:nvPr>
        </p:nvGraphicFramePr>
        <p:xfrm>
          <a:off x="372397" y="606504"/>
          <a:ext cx="8437648" cy="5342654"/>
        </p:xfrm>
        <a:graphic>
          <a:graphicData uri="http://schemas.openxmlformats.org/drawingml/2006/table">
            <a:tbl>
              <a:tblPr>
                <a:tableStyleId>{46F890A9-2807-4EBB-B81D-B2AA78EC7F39}</a:tableStyleId>
              </a:tblPr>
              <a:tblGrid>
                <a:gridCol w="940735">
                  <a:extLst>
                    <a:ext uri="{9D8B030D-6E8A-4147-A177-3AD203B41FA5}">
                      <a16:colId xmlns:a16="http://schemas.microsoft.com/office/drawing/2014/main" val="188006227"/>
                    </a:ext>
                  </a:extLst>
                </a:gridCol>
                <a:gridCol w="3829240">
                  <a:extLst>
                    <a:ext uri="{9D8B030D-6E8A-4147-A177-3AD203B41FA5}">
                      <a16:colId xmlns:a16="http://schemas.microsoft.com/office/drawing/2014/main" val="2272136332"/>
                    </a:ext>
                  </a:extLst>
                </a:gridCol>
                <a:gridCol w="3667673">
                  <a:extLst>
                    <a:ext uri="{9D8B030D-6E8A-4147-A177-3AD203B41FA5}">
                      <a16:colId xmlns:a16="http://schemas.microsoft.com/office/drawing/2014/main" val="3310271766"/>
                    </a:ext>
                  </a:extLst>
                </a:gridCol>
              </a:tblGrid>
              <a:tr h="168626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chemeClr val="bg1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클래스명</a:t>
                      </a:r>
                    </a:p>
                  </a:txBody>
                  <a:tcPr marL="9045" marR="9045" marT="6029" marB="60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chemeClr val="bg1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메소드</a:t>
                      </a:r>
                    </a:p>
                  </a:txBody>
                  <a:tcPr marL="9045" marR="9045" marT="6029" marB="60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chemeClr val="bg1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기능</a:t>
                      </a:r>
                    </a:p>
                  </a:txBody>
                  <a:tcPr marL="9045" marR="9045" marT="6029" marB="602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594427"/>
                  </a:ext>
                </a:extLst>
              </a:tr>
              <a:tr h="2829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EmpDAO</a:t>
                      </a:r>
                    </a:p>
                  </a:txBody>
                  <a:tcPr marL="6112" marR="6112" marT="611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9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EmpDAOImpl </a:t>
                      </a:r>
                      <a:r>
                        <a:rPr lang="ko-KR" altLang="en-US" sz="9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클래스의 메소드와 동일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112" marR="6112" marT="611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EmpDAOImpl </a:t>
                      </a:r>
                      <a:r>
                        <a:rPr lang="ko-KR" altLang="en-US" sz="1000" u="none" strike="noStrike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클래스의 메소드와 동일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8672" marR="8672" marT="867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7323404"/>
                  </a:ext>
                </a:extLst>
              </a:tr>
              <a:tr h="296516">
                <a:tc rowSpan="16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EmpDAOImpl</a:t>
                      </a:r>
                    </a:p>
                  </a:txBody>
                  <a:tcPr marL="6397" marR="6397" marT="639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int adEmpRegForm(RegDTO regDTO)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입력한 사원정보 리턴하는 메소드 선언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488349"/>
                  </a:ext>
                </a:extLst>
              </a:tr>
              <a:tr h="282911"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int adEmpRegPrivate(RegDTO regDTO)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입력한 사원개인정보 리턴하는 메소드 선언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6314678"/>
                  </a:ext>
                </a:extLst>
              </a:tr>
              <a:tr h="296516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RegDTO</a:t>
                      </a:r>
                    </a:p>
                  </a:txBody>
                  <a:tcPr marL="6112" marR="6112" marT="611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int adUserInfoReg(UserInfoDTO userInfoDTO)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입력한 사용자정보 리턴하는 메소드 선언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993421"/>
                  </a:ext>
                </a:extLst>
              </a:tr>
              <a:tr h="282911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UserInfoDTO</a:t>
                      </a:r>
                    </a:p>
                  </a:txBody>
                  <a:tcPr marL="6112" marR="6112" marT="611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int checkId(String emp_id)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아이디 존재개수를 리턴하는 메소드 선언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242619"/>
                  </a:ext>
                </a:extLst>
              </a:tr>
              <a:tr h="282911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EmpListDTO</a:t>
                      </a:r>
                    </a:p>
                  </a:txBody>
                  <a:tcPr marL="6112" marR="6112" marT="611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int checkNo(String emp_no)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사원번호 존재개수를 리턴하는 메소드 선언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15271"/>
                  </a:ext>
                </a:extLst>
              </a:tr>
              <a:tr h="282911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EmpService</a:t>
                      </a:r>
                    </a:p>
                  </a:txBody>
                  <a:tcPr marL="6112" marR="6112" marT="611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List&lt;Map&lt;String, String&gt;&gt; getEmpList(EmpListDTO empListDTO)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DB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에 저장되어있는 사원명부를 리턴하는 메소드 선언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80835"/>
                  </a:ext>
                </a:extLst>
              </a:tr>
              <a:tr h="296516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EmpServiceImpl</a:t>
                      </a:r>
                    </a:p>
                  </a:txBody>
                  <a:tcPr marL="6397" marR="6397" marT="639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List&lt;Map&lt;String, String&gt;&gt; getPartList()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DB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에 저장되어있는 부서를 리턴하는 메소드 선언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8197727"/>
                  </a:ext>
                </a:extLst>
              </a:tr>
              <a:tr h="282911"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List&lt;Map&lt;String, String&gt;&gt; getProofList()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DB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에 저장되어있는 재직구분을 리턴하는 메소드 선언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9474391"/>
                  </a:ext>
                </a:extLst>
              </a:tr>
              <a:tr h="282911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RegDTO</a:t>
                      </a:r>
                    </a:p>
                  </a:txBody>
                  <a:tcPr marL="6112" marR="6112" marT="611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List&lt;Map&lt;String, String&gt;&gt; getJikupList()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DB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에 저장되어있는 직급을 리턴하는 메소드 선언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5136729"/>
                  </a:ext>
                </a:extLst>
              </a:tr>
              <a:tr h="282911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UserInfoDTO</a:t>
                      </a:r>
                    </a:p>
                  </a:txBody>
                  <a:tcPr marL="6112" marR="6112" marT="611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RegDTO getEmpListCorr(String no_emp)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사원명부에서 선택한 사원이 정보를 리턴하는 메소드 선언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9589249"/>
                  </a:ext>
                </a:extLst>
              </a:tr>
              <a:tr h="282911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EmpListDTO</a:t>
                      </a:r>
                    </a:p>
                  </a:txBody>
                  <a:tcPr marL="6112" marR="6112" marT="611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int adEmpListUp1(RegDTO regDTO)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수정한 사원정보를 리턴하는 메소드 선언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0370792"/>
                  </a:ext>
                </a:extLst>
              </a:tr>
              <a:tr h="282911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EmpService</a:t>
                      </a:r>
                    </a:p>
                  </a:txBody>
                  <a:tcPr marL="6112" marR="6112" marT="611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int adEmpListUp2(RegDTO regDTO)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7562432"/>
                  </a:ext>
                </a:extLst>
              </a:tr>
              <a:tr h="282911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EmpServiceImpl</a:t>
                      </a:r>
                    </a:p>
                  </a:txBody>
                  <a:tcPr marL="6397" marR="6397" marT="639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int adEmpListDel1(RegDTO regDTO)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삭제한 사원정보를 리턴하는 메소드 선언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3240372"/>
                  </a:ext>
                </a:extLst>
              </a:tr>
              <a:tr h="282911"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int adEmpListDel2(RegDTO regDTO)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삭제한 사원정보를 리턴하는 메소드 선언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867013"/>
                  </a:ext>
                </a:extLst>
              </a:tr>
              <a:tr h="296516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RegDTO</a:t>
                      </a:r>
                    </a:p>
                  </a:txBody>
                  <a:tcPr marL="6112" marR="6112" marT="611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int adEmpListDel3(RegDTO regDTO)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91124"/>
                  </a:ext>
                </a:extLst>
              </a:tr>
              <a:tr h="296516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UserInfoDTO</a:t>
                      </a:r>
                    </a:p>
                  </a:txBody>
                  <a:tcPr marL="6112" marR="6112" marT="611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n-NO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RegDTO getUserInfo(String no_emp)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로그인한 사원의 정보를 리턴하는 메소드 선언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3455347"/>
                  </a:ext>
                </a:extLst>
              </a:tr>
              <a:tr h="2965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UserController</a:t>
                      </a:r>
                    </a:p>
                  </a:txBody>
                  <a:tcPr marL="6112" marR="6112" marT="611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ModelAndView empUserInfo(InfoDTO infoDTO , HttpSession session)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8672" marR="8672" marT="867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가상주소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/empUserInfo.do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로 접근하면 호출되는 메소드 선언</a:t>
                      </a:r>
                    </a:p>
                  </a:txBody>
                  <a:tcPr marL="8672" marR="8672" marT="867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3977224"/>
                  </a:ext>
                </a:extLst>
              </a:tr>
            </a:tbl>
          </a:graphicData>
        </a:graphic>
      </p:graphicFrame>
      <p:sp>
        <p:nvSpPr>
          <p:cNvPr id="10" name="TextBox 3">
            <a:extLst>
              <a:ext uri="{FF2B5EF4-FFF2-40B4-BE49-F238E27FC236}">
                <a16:creationId xmlns:a16="http://schemas.microsoft.com/office/drawing/2014/main" id="{08542ED1-1801-3192-9D31-51A1ADB9EE52}"/>
              </a:ext>
            </a:extLst>
          </p:cNvPr>
          <p:cNvSpPr/>
          <p:nvPr/>
        </p:nvSpPr>
        <p:spPr>
          <a:xfrm>
            <a:off x="106151" y="171512"/>
            <a:ext cx="1189991" cy="313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cubicBezTo>
                  <a:pt x="21600" y="3600"/>
                  <a:pt x="21600" y="7200"/>
                  <a:pt x="21600" y="10800"/>
                </a:cubicBezTo>
                <a:cubicBezTo>
                  <a:pt x="21600" y="14400"/>
                  <a:pt x="21600" y="1800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1700" spc="-127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lvl1pPr>
          </a:lstStyle>
          <a:p>
            <a:r>
              <a:rPr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메소드 설계</a:t>
            </a:r>
          </a:p>
        </p:txBody>
      </p:sp>
    </p:spTree>
    <p:extLst>
      <p:ext uri="{BB962C8B-B14F-4D97-AF65-F5344CB8AC3E}">
        <p14:creationId xmlns:p14="http://schemas.microsoft.com/office/powerpoint/2010/main" val="355100035"/>
      </p:ext>
    </p:extLst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5F323E6-ACAD-2995-F0AF-05FD20FC8E97}"/>
              </a:ext>
            </a:extLst>
          </p:cNvPr>
          <p:cNvGrpSpPr/>
          <p:nvPr/>
        </p:nvGrpSpPr>
        <p:grpSpPr>
          <a:xfrm>
            <a:off x="0" y="6167393"/>
            <a:ext cx="9144000" cy="487478"/>
            <a:chOff x="0" y="6167393"/>
            <a:chExt cx="9144000" cy="487478"/>
          </a:xfrm>
        </p:grpSpPr>
        <p:sp>
          <p:nvSpPr>
            <p:cNvPr id="3" name="직선 연결선 6">
              <a:extLst>
                <a:ext uri="{FF2B5EF4-FFF2-40B4-BE49-F238E27FC236}">
                  <a16:creationId xmlns:a16="http://schemas.microsoft.com/office/drawing/2014/main" id="{3199F0F2-065E-AC0A-1D2D-34F1194C4053}"/>
                </a:ext>
              </a:extLst>
            </p:cNvPr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4" name="직사각형 1">
              <a:extLst>
                <a:ext uri="{FF2B5EF4-FFF2-40B4-BE49-F238E27FC236}">
                  <a16:creationId xmlns:a16="http://schemas.microsoft.com/office/drawing/2014/main" id="{BDA22977-6DF8-2D2E-E492-8E4F972B80DB}"/>
                </a:ext>
              </a:extLst>
            </p:cNvPr>
            <p:cNvSpPr txBox="1"/>
            <p:nvPr/>
          </p:nvSpPr>
          <p:spPr>
            <a:xfrm>
              <a:off x="247194" y="6385630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  <p:sp>
        <p:nvSpPr>
          <p:cNvPr id="6" name="TextBox 3">
            <a:extLst>
              <a:ext uri="{FF2B5EF4-FFF2-40B4-BE49-F238E27FC236}">
                <a16:creationId xmlns:a16="http://schemas.microsoft.com/office/drawing/2014/main" id="{DB1F3333-787D-2B8E-1332-B60C2D2324FC}"/>
              </a:ext>
            </a:extLst>
          </p:cNvPr>
          <p:cNvSpPr/>
          <p:nvPr/>
        </p:nvSpPr>
        <p:spPr>
          <a:xfrm>
            <a:off x="106151" y="171512"/>
            <a:ext cx="1189991" cy="313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cubicBezTo>
                  <a:pt x="21600" y="3600"/>
                  <a:pt x="21600" y="7200"/>
                  <a:pt x="21600" y="10800"/>
                </a:cubicBezTo>
                <a:cubicBezTo>
                  <a:pt x="21600" y="14400"/>
                  <a:pt x="21600" y="1800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 sz="1700" spc="-127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lvl1pPr>
          </a:lstStyle>
          <a:p>
            <a:r>
              <a:rPr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메소드 설계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8DE1729-A8C0-C454-5DDC-9CAC148455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696800"/>
              </p:ext>
            </p:extLst>
          </p:nvPr>
        </p:nvGraphicFramePr>
        <p:xfrm>
          <a:off x="306765" y="1116105"/>
          <a:ext cx="8530466" cy="2280430"/>
        </p:xfrm>
        <a:graphic>
          <a:graphicData uri="http://schemas.openxmlformats.org/drawingml/2006/table">
            <a:tbl>
              <a:tblPr>
                <a:tableStyleId>{46F890A9-2807-4EBB-B81D-B2AA78EC7F39}</a:tableStyleId>
              </a:tblPr>
              <a:tblGrid>
                <a:gridCol w="1050087">
                  <a:extLst>
                    <a:ext uri="{9D8B030D-6E8A-4147-A177-3AD203B41FA5}">
                      <a16:colId xmlns:a16="http://schemas.microsoft.com/office/drawing/2014/main" val="1239854592"/>
                    </a:ext>
                  </a:extLst>
                </a:gridCol>
                <a:gridCol w="4109883">
                  <a:extLst>
                    <a:ext uri="{9D8B030D-6E8A-4147-A177-3AD203B41FA5}">
                      <a16:colId xmlns:a16="http://schemas.microsoft.com/office/drawing/2014/main" val="3878737735"/>
                    </a:ext>
                  </a:extLst>
                </a:gridCol>
                <a:gridCol w="3370496">
                  <a:extLst>
                    <a:ext uri="{9D8B030D-6E8A-4147-A177-3AD203B41FA5}">
                      <a16:colId xmlns:a16="http://schemas.microsoft.com/office/drawing/2014/main" val="2137492976"/>
                    </a:ext>
                  </a:extLst>
                </a:gridCol>
              </a:tblGrid>
              <a:tr h="456086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AdSalController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397" marR="6397" marT="639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ModelAndView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adNotice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InfoDTO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infoDTO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HttpSession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session,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AmpaymentDTO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qwe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가상주소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/adSal.do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로 접근 시 호출되는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메소드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선언</a:t>
                      </a:r>
                    </a:p>
                  </a:txBody>
                  <a:tcPr marL="8672" marR="8672" marT="867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003991"/>
                  </a:ext>
                </a:extLst>
              </a:tr>
              <a:tr h="456086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en-US" sz="900" b="1" u="none" strike="noStrike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adEmpListCorr.jsp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int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insertPayProc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AmpaymentDTO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ampaymentDTO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HttpSession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session,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HttpServletResponse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response)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가상주소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/insertPayProc.do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로 접근 시 호출되는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메소드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선언</a:t>
                      </a:r>
                    </a:p>
                  </a:txBody>
                  <a:tcPr marL="8672" marR="8672" marT="867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905406"/>
                  </a:ext>
                </a:extLst>
              </a:tr>
              <a:tr h="456086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en-US" sz="9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adEmpReg.jsp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int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updatePayProc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AmpaymentDTO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ampaymentDTO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HttpSession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session,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HttpServletResponse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response)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가상주소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/updatePayProc.do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로 접근 시 호출되는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메소드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선언</a:t>
                      </a:r>
                    </a:p>
                  </a:txBody>
                  <a:tcPr marL="8672" marR="8672" marT="867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4078166"/>
                  </a:ext>
                </a:extLst>
              </a:tr>
              <a:tr h="456086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en-US" sz="9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adEmpRegConfirm.jsp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int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deletePayProc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AmpaymentDTO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ampaymentDTO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HttpSession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session,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HttpServletResponse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response)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가상주소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/deletePayProc.do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로 접근 시 호출되는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메소드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선언</a:t>
                      </a:r>
                    </a:p>
                  </a:txBody>
                  <a:tcPr marL="8672" marR="8672" marT="867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2584894"/>
                  </a:ext>
                </a:extLst>
              </a:tr>
              <a:tr h="456086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en-US" sz="900" b="1" u="none" strike="noStrike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adUserInfoReg.jsp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Map&lt;String, String&gt; </a:t>
                      </a:r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selPayProc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</a:t>
                      </a:r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AmpaymentDTO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ampaymentDTO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, </a:t>
                      </a:r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HttpSession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session)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가상주소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/selPayProc.do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로 접근 시 호출되는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메소드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선언</a:t>
                      </a:r>
                    </a:p>
                  </a:txBody>
                  <a:tcPr marL="8672" marR="8672" marT="867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7064485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07F4EB5-A97B-1F36-70C9-DD96D5625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689946"/>
              </p:ext>
            </p:extLst>
          </p:nvPr>
        </p:nvGraphicFramePr>
        <p:xfrm>
          <a:off x="306765" y="3382935"/>
          <a:ext cx="8530467" cy="2473273"/>
        </p:xfrm>
        <a:graphic>
          <a:graphicData uri="http://schemas.openxmlformats.org/drawingml/2006/table">
            <a:tbl>
              <a:tblPr>
                <a:tableStyleId>{46F890A9-2807-4EBB-B81D-B2AA78EC7F39}</a:tableStyleId>
              </a:tblPr>
              <a:tblGrid>
                <a:gridCol w="1040254">
                  <a:extLst>
                    <a:ext uri="{9D8B030D-6E8A-4147-A177-3AD203B41FA5}">
                      <a16:colId xmlns:a16="http://schemas.microsoft.com/office/drawing/2014/main" val="1882305830"/>
                    </a:ext>
                  </a:extLst>
                </a:gridCol>
                <a:gridCol w="4119716">
                  <a:extLst>
                    <a:ext uri="{9D8B030D-6E8A-4147-A177-3AD203B41FA5}">
                      <a16:colId xmlns:a16="http://schemas.microsoft.com/office/drawing/2014/main" val="4096386467"/>
                    </a:ext>
                  </a:extLst>
                </a:gridCol>
                <a:gridCol w="3370497">
                  <a:extLst>
                    <a:ext uri="{9D8B030D-6E8A-4147-A177-3AD203B41FA5}">
                      <a16:colId xmlns:a16="http://schemas.microsoft.com/office/drawing/2014/main" val="3289049091"/>
                    </a:ext>
                  </a:extLst>
                </a:gridCol>
              </a:tblGrid>
              <a:tr h="21453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AdSalDAO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112" marR="6112" marT="611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 dirty="0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AdSalDAOImpl</a:t>
                      </a:r>
                      <a:r>
                        <a:rPr lang="en-US" altLang="ko-KR" sz="1000" u="none" strike="noStrike" dirty="0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ko-KR" altLang="en-US" sz="1000" u="none" strike="noStrike" dirty="0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클래스의 </a:t>
                      </a:r>
                      <a:r>
                        <a:rPr lang="ko-KR" altLang="en-US" sz="1000" u="none" strike="noStrike" dirty="0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메소드와</a:t>
                      </a:r>
                      <a:r>
                        <a:rPr lang="ko-KR" altLang="en-US" sz="1000" u="none" strike="noStrike" dirty="0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동일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112" marR="6112" marT="611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AdSalDAOImpl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클래스의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메소드와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동일</a:t>
                      </a:r>
                    </a:p>
                  </a:txBody>
                  <a:tcPr marL="8672" marR="8672" marT="867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217878"/>
                  </a:ext>
                </a:extLst>
              </a:tr>
              <a:tr h="316969">
                <a:tc rowSpan="9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Arial" panose="020B0604020202020204" pitchFamily="34" charset="0"/>
                        </a:rPr>
                        <a:t>AdSalDAOImpl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112" marR="6112" marT="611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List&lt;Map&lt;String, String&gt;&gt;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getEmpSalList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AmpaymentDTO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ampaymentDTO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귀속년월별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급여대상을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리턴하는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메소드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선언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1189822"/>
                  </a:ext>
                </a:extLst>
              </a:tr>
              <a:tr h="214534"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397" marR="6397" marT="6397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List&lt;Map&lt;String, String&gt;&gt;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getPayList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지급내역과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공제내역을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리턴하는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메소드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선언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0940815"/>
                  </a:ext>
                </a:extLst>
              </a:tr>
              <a:tr h="224848"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714" marR="6714" marT="6714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List&lt;Map&lt;String, String&gt;&gt;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getNoEmp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사원번호를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리턴하는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메소드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선언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84121"/>
                  </a:ext>
                </a:extLst>
              </a:tr>
              <a:tr h="214534"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112" marR="6112" marT="611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int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searchPay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AmpaymentDTO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ampaymentDTO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사원번호와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귀속년월이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일치하는 행의 개수를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리턴하는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메소드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선언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202376"/>
                  </a:ext>
                </a:extLst>
              </a:tr>
              <a:tr h="214534"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112" marR="6112" marT="611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int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insertPay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AmpaymentDTO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ampaymentDTO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지급내역과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공제내역을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입력하는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메소드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선언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414228"/>
                  </a:ext>
                </a:extLst>
              </a:tr>
              <a:tr h="214534"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112" marR="6112" marT="611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int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updatePay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AmpaymentDTO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ampaymentDTO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지급내역과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공제내역을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수정하는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메소드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선언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5863966"/>
                  </a:ext>
                </a:extLst>
              </a:tr>
              <a:tr h="224848"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112" marR="6112" marT="611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int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deletePay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AmpaymentDTO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ampaymentDTO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사원번호와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귀속년월이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일치하는 행을 삭제하는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메소드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선언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7779343"/>
                  </a:ext>
                </a:extLst>
              </a:tr>
              <a:tr h="316969"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112" marR="6112" marT="611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List&lt;Map&lt;String, String&gt;&gt;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selPay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AmpaymentDTO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ampaymentDTO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게시판 수정 명령 후 수정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적용행의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개수를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리턴하는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메소드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선언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7168223"/>
                  </a:ext>
                </a:extLst>
              </a:tr>
              <a:tr h="316969"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Arial" panose="020B0604020202020204" pitchFamily="34" charset="0"/>
                      </a:endParaRPr>
                    </a:p>
                  </a:txBody>
                  <a:tcPr marL="6112" marR="6112" marT="611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List&lt;Map&lt;String, String&gt;&gt;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getEmpSearchList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(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AmpaymentDTO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ampaymentDTO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삭제될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게시글의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동생 글의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출력순서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번호를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1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씩 감소시키는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메소드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 선언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7851297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900F5E8-B017-65F2-150E-38C0CF9F41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83052"/>
              </p:ext>
            </p:extLst>
          </p:nvPr>
        </p:nvGraphicFramePr>
        <p:xfrm>
          <a:off x="306765" y="796261"/>
          <a:ext cx="8530468" cy="314417"/>
        </p:xfrm>
        <a:graphic>
          <a:graphicData uri="http://schemas.openxmlformats.org/drawingml/2006/table">
            <a:tbl>
              <a:tblPr>
                <a:tableStyleId>{46F890A9-2807-4EBB-B81D-B2AA78EC7F39}</a:tableStyleId>
              </a:tblPr>
              <a:tblGrid>
                <a:gridCol w="1052731">
                  <a:extLst>
                    <a:ext uri="{9D8B030D-6E8A-4147-A177-3AD203B41FA5}">
                      <a16:colId xmlns:a16="http://schemas.microsoft.com/office/drawing/2014/main" val="2942402177"/>
                    </a:ext>
                  </a:extLst>
                </a:gridCol>
                <a:gridCol w="4104865">
                  <a:extLst>
                    <a:ext uri="{9D8B030D-6E8A-4147-A177-3AD203B41FA5}">
                      <a16:colId xmlns:a16="http://schemas.microsoft.com/office/drawing/2014/main" val="3599282113"/>
                    </a:ext>
                  </a:extLst>
                </a:gridCol>
                <a:gridCol w="3372872">
                  <a:extLst>
                    <a:ext uri="{9D8B030D-6E8A-4147-A177-3AD203B41FA5}">
                      <a16:colId xmlns:a16="http://schemas.microsoft.com/office/drawing/2014/main" val="1146914382"/>
                    </a:ext>
                  </a:extLst>
                </a:gridCol>
              </a:tblGrid>
              <a:tr h="314417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>
                          <a:solidFill>
                            <a:schemeClr val="bg1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클래스명</a:t>
                      </a:r>
                    </a:p>
                  </a:txBody>
                  <a:tcPr marL="10834" marR="10834" marT="7223" marB="722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>
                          <a:solidFill>
                            <a:schemeClr val="bg1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메소드</a:t>
                      </a:r>
                    </a:p>
                  </a:txBody>
                  <a:tcPr marL="10834" marR="10834" marT="7223" marB="722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>
                          <a:solidFill>
                            <a:schemeClr val="bg1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기능</a:t>
                      </a:r>
                    </a:p>
                  </a:txBody>
                  <a:tcPr marL="10834" marR="10834" marT="7223" marB="722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608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1868459"/>
      </p:ext>
    </p:extLst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Box 3"/>
          <p:cNvSpPr/>
          <p:nvPr/>
        </p:nvSpPr>
        <p:spPr>
          <a:xfrm>
            <a:off x="106151" y="171512"/>
            <a:ext cx="1189991" cy="313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cubicBezTo>
                  <a:pt x="21600" y="3600"/>
                  <a:pt x="21600" y="7200"/>
                  <a:pt x="21600" y="10800"/>
                </a:cubicBezTo>
                <a:cubicBezTo>
                  <a:pt x="21600" y="14400"/>
                  <a:pt x="21600" y="1800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 sz="1700" spc="-127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lvl1pPr>
          </a:lstStyle>
          <a:p>
            <a:r>
              <a:rPr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메소드 설계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5F323E6-ACAD-2995-F0AF-05FD20FC8E97}"/>
              </a:ext>
            </a:extLst>
          </p:cNvPr>
          <p:cNvGrpSpPr/>
          <p:nvPr/>
        </p:nvGrpSpPr>
        <p:grpSpPr>
          <a:xfrm>
            <a:off x="0" y="6167393"/>
            <a:ext cx="9144000" cy="487478"/>
            <a:chOff x="0" y="6167393"/>
            <a:chExt cx="9144000" cy="487478"/>
          </a:xfrm>
        </p:grpSpPr>
        <p:sp>
          <p:nvSpPr>
            <p:cNvPr id="3" name="직선 연결선 6">
              <a:extLst>
                <a:ext uri="{FF2B5EF4-FFF2-40B4-BE49-F238E27FC236}">
                  <a16:creationId xmlns:a16="http://schemas.microsoft.com/office/drawing/2014/main" id="{3199F0F2-065E-AC0A-1D2D-34F1194C4053}"/>
                </a:ext>
              </a:extLst>
            </p:cNvPr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4" name="직사각형 1">
              <a:extLst>
                <a:ext uri="{FF2B5EF4-FFF2-40B4-BE49-F238E27FC236}">
                  <a16:creationId xmlns:a16="http://schemas.microsoft.com/office/drawing/2014/main" id="{BDA22977-6DF8-2D2E-E492-8E4F972B80DB}"/>
                </a:ext>
              </a:extLst>
            </p:cNvPr>
            <p:cNvSpPr txBox="1"/>
            <p:nvPr/>
          </p:nvSpPr>
          <p:spPr>
            <a:xfrm>
              <a:off x="247194" y="6385630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75673DB-1E8F-35F3-118D-14C902B8B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586823"/>
              </p:ext>
            </p:extLst>
          </p:nvPr>
        </p:nvGraphicFramePr>
        <p:xfrm>
          <a:off x="306766" y="796835"/>
          <a:ext cx="8530468" cy="4888354"/>
        </p:xfrm>
        <a:graphic>
          <a:graphicData uri="http://schemas.openxmlformats.org/drawingml/2006/table">
            <a:tbl>
              <a:tblPr>
                <a:tableStyleId>{46F890A9-2807-4EBB-B81D-B2AA78EC7F39}</a:tableStyleId>
              </a:tblPr>
              <a:tblGrid>
                <a:gridCol w="1052731">
                  <a:extLst>
                    <a:ext uri="{9D8B030D-6E8A-4147-A177-3AD203B41FA5}">
                      <a16:colId xmlns:a16="http://schemas.microsoft.com/office/drawing/2014/main" val="2408103031"/>
                    </a:ext>
                  </a:extLst>
                </a:gridCol>
                <a:gridCol w="4104865">
                  <a:extLst>
                    <a:ext uri="{9D8B030D-6E8A-4147-A177-3AD203B41FA5}">
                      <a16:colId xmlns:a16="http://schemas.microsoft.com/office/drawing/2014/main" val="1367289462"/>
                    </a:ext>
                  </a:extLst>
                </a:gridCol>
                <a:gridCol w="3372872">
                  <a:extLst>
                    <a:ext uri="{9D8B030D-6E8A-4147-A177-3AD203B41FA5}">
                      <a16:colId xmlns:a16="http://schemas.microsoft.com/office/drawing/2014/main" val="1072743207"/>
                    </a:ext>
                  </a:extLst>
                </a:gridCol>
              </a:tblGrid>
              <a:tr h="314417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>
                          <a:solidFill>
                            <a:schemeClr val="bg1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클래스명</a:t>
                      </a:r>
                    </a:p>
                  </a:txBody>
                  <a:tcPr marL="10834" marR="10834" marT="7223" marB="722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>
                          <a:solidFill>
                            <a:schemeClr val="bg1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메소드</a:t>
                      </a:r>
                    </a:p>
                  </a:txBody>
                  <a:tcPr marL="10834" marR="10834" marT="7223" marB="722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>
                          <a:solidFill>
                            <a:schemeClr val="bg1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기능</a:t>
                      </a:r>
                    </a:p>
                  </a:txBody>
                  <a:tcPr marL="10834" marR="10834" marT="7223" marB="722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612888"/>
                  </a:ext>
                </a:extLst>
              </a:tr>
              <a:tr h="425979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err="1"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EmpSalController</a:t>
                      </a:r>
                      <a:endParaRPr lang="en-US" sz="1000" b="1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30333" marR="30333" marT="20222" marB="20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ModelAndView empSalaryPwd(</a:t>
                      </a:r>
                      <a:r>
                        <a:rPr lang="en-US" altLang="ko-KR" sz="1000" b="0" u="none" strike="noStrike" cap="none" spc="0" baseline="0" err="1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InfoDTO</a:t>
                      </a:r>
                      <a:r>
                        <a:rPr lang="en-US" altLang="ko-KR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 </a:t>
                      </a:r>
                      <a:r>
                        <a:rPr lang="en-US" altLang="ko-KR" sz="1000" b="0" u="none" strike="noStrike" cap="none" spc="0" baseline="0" err="1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infoDTO</a:t>
                      </a:r>
                      <a:r>
                        <a:rPr lang="en-US" altLang="ko-KR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, </a:t>
                      </a:r>
                      <a:r>
                        <a:rPr lang="en-US" altLang="ko-KR" sz="1000" b="0" u="none" strike="noStrike" cap="none" spc="0" baseline="0" err="1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HttpSession</a:t>
                      </a:r>
                      <a:r>
                        <a:rPr lang="en-US" altLang="ko-KR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 session, </a:t>
                      </a:r>
                      <a:r>
                        <a:rPr lang="en-US" altLang="ko-KR" sz="1000" b="0" u="none" strike="noStrike" cap="none" spc="0" baseline="0" err="1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EmpSalDTO</a:t>
                      </a:r>
                      <a:r>
                        <a:rPr lang="en-US" altLang="ko-KR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 </a:t>
                      </a:r>
                      <a:r>
                        <a:rPr lang="en-US" altLang="ko-KR" sz="1000" b="0" u="none" strike="noStrike" cap="none" spc="0" baseline="0" err="1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empSalDTO</a:t>
                      </a:r>
                      <a:r>
                        <a:rPr lang="en-US" altLang="ko-KR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)</a:t>
                      </a:r>
                    </a:p>
                  </a:txBody>
                  <a:tcPr marL="21561" marR="21561" marT="14374" marB="1437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가상주소 </a:t>
                      </a:r>
                      <a:r>
                        <a:rPr lang="en-US" altLang="ko-KR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/empSalary.do </a:t>
                      </a:r>
                      <a:r>
                        <a:rPr lang="ko-KR" altLang="en-US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로 접근 시 호출되는 메소드 선언</a:t>
                      </a:r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21561" marR="21561" marT="14374" marB="1437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5807457"/>
                  </a:ext>
                </a:extLst>
              </a:tr>
              <a:tr h="425979">
                <a:tc vMerge="1">
                  <a:txBody>
                    <a:bodyPr/>
                    <a:lstStyle/>
                    <a:p>
                      <a:pPr rtl="0" fontAlgn="ctr"/>
                      <a:endParaRPr lang="en-US" sz="11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ModelAndView </a:t>
                      </a:r>
                      <a:r>
                        <a:rPr lang="en-US" altLang="ko-KR" sz="1000" b="0" u="none" strike="noStrike" cap="none" spc="0" baseline="0" err="1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empSal</a:t>
                      </a:r>
                      <a:r>
                        <a:rPr lang="en-US" altLang="ko-KR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(</a:t>
                      </a:r>
                      <a:r>
                        <a:rPr lang="en-US" altLang="ko-KR" sz="1000" b="0" u="none" strike="noStrike" cap="none" spc="0" baseline="0" err="1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EmpSalDTO</a:t>
                      </a:r>
                      <a:r>
                        <a:rPr lang="en-US" altLang="ko-KR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 </a:t>
                      </a:r>
                      <a:r>
                        <a:rPr lang="en-US" altLang="ko-KR" sz="1000" b="0" u="none" strike="noStrike" cap="none" spc="0" baseline="0" err="1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empSalDTO</a:t>
                      </a:r>
                      <a:r>
                        <a:rPr lang="en-US" altLang="ko-KR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, </a:t>
                      </a:r>
                      <a:r>
                        <a:rPr lang="en-US" altLang="ko-KR" sz="1000" b="0" u="none" strike="noStrike" cap="none" spc="0" baseline="0" err="1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InfoDTO</a:t>
                      </a:r>
                      <a:r>
                        <a:rPr lang="en-US" altLang="ko-KR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 </a:t>
                      </a:r>
                      <a:r>
                        <a:rPr lang="en-US" altLang="ko-KR" sz="1000" b="0" u="none" strike="noStrike" cap="none" spc="0" baseline="0" err="1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infoDTO</a:t>
                      </a:r>
                      <a:r>
                        <a:rPr lang="en-US" altLang="ko-KR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, </a:t>
                      </a:r>
                      <a:r>
                        <a:rPr lang="en-US" altLang="ko-KR" sz="1000" b="0" u="none" strike="noStrike" cap="none" spc="0" baseline="0" err="1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HttpSession</a:t>
                      </a:r>
                      <a:r>
                        <a:rPr lang="en-US" altLang="ko-KR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 session)</a:t>
                      </a:r>
                    </a:p>
                  </a:txBody>
                  <a:tcPr marL="21561" marR="21561" marT="14374" marB="1437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가상주소 </a:t>
                      </a:r>
                      <a:r>
                        <a:rPr lang="en-US" altLang="ko-KR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/empSal.do </a:t>
                      </a:r>
                      <a:r>
                        <a:rPr lang="ko-KR" altLang="en-US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로 접근 시 호출되는 메소드 선언</a:t>
                      </a:r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21561" marR="21561" marT="14374" marB="1437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3006509"/>
                  </a:ext>
                </a:extLst>
              </a:tr>
              <a:tr h="740126">
                <a:tc vMerge="1">
                  <a:txBody>
                    <a:bodyPr/>
                    <a:lstStyle/>
                    <a:p>
                      <a:pPr rtl="0" fontAlgn="ctr"/>
                      <a:endParaRPr lang="en-US" sz="11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int </a:t>
                      </a:r>
                      <a:r>
                        <a:rPr lang="en-US" altLang="ko-KR" sz="1000" b="0" u="none" strike="noStrike" cap="none" spc="0" baseline="0" err="1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empSalPwdProc</a:t>
                      </a:r>
                      <a:r>
                        <a:rPr lang="en-US" altLang="ko-KR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(@RequestParam(value = "</a:t>
                      </a:r>
                      <a:r>
                        <a:rPr lang="en-US" altLang="ko-KR" sz="1000" b="0" u="none" strike="noStrike" cap="none" spc="0" baseline="0" err="1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no_emp</a:t>
                      </a:r>
                      <a:r>
                        <a:rPr lang="en-US" altLang="ko-KR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") String </a:t>
                      </a:r>
                      <a:r>
                        <a:rPr lang="en-US" altLang="ko-KR" sz="1000" b="0" u="none" strike="noStrike" cap="none" spc="0" baseline="0" err="1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no_emp</a:t>
                      </a:r>
                      <a:r>
                        <a:rPr lang="en-US" altLang="ko-KR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, @RequestParam(value = "</a:t>
                      </a:r>
                      <a:r>
                        <a:rPr lang="en-US" altLang="ko-KR" sz="1000" b="0" u="none" strike="noStrike" cap="none" spc="0" baseline="0" err="1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no_res</a:t>
                      </a:r>
                      <a:r>
                        <a:rPr lang="en-US" altLang="ko-KR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") String </a:t>
                      </a:r>
                      <a:r>
                        <a:rPr lang="en-US" altLang="ko-KR" sz="1000" b="0" u="none" strike="noStrike" cap="none" spc="0" baseline="0" err="1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no_res</a:t>
                      </a:r>
                      <a:r>
                        <a:rPr lang="en-US" altLang="ko-KR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, @RequestParam(value = "</a:t>
                      </a:r>
                      <a:r>
                        <a:rPr lang="en-US" altLang="ko-KR" sz="1000" b="0" u="none" strike="noStrike" cap="none" spc="0" baseline="0" err="1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ym</a:t>
                      </a:r>
                      <a:r>
                        <a:rPr lang="en-US" altLang="ko-KR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") String </a:t>
                      </a:r>
                      <a:r>
                        <a:rPr lang="en-US" altLang="ko-KR" sz="1000" b="0" u="none" strike="noStrike" cap="none" spc="0" baseline="0" err="1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ym</a:t>
                      </a:r>
                      <a:r>
                        <a:rPr lang="en-US" altLang="ko-KR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, </a:t>
                      </a:r>
                      <a:r>
                        <a:rPr lang="en-US" altLang="ko-KR" sz="1000" b="0" u="none" strike="noStrike" cap="none" spc="0" baseline="0" err="1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HttpSession</a:t>
                      </a:r>
                      <a:r>
                        <a:rPr lang="en-US" altLang="ko-KR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 session, </a:t>
                      </a:r>
                      <a:r>
                        <a:rPr lang="en-US" altLang="ko-KR" sz="1000" b="0" u="none" strike="noStrike" cap="none" spc="0" baseline="0" err="1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HttpServletResponse</a:t>
                      </a:r>
                      <a:r>
                        <a:rPr lang="en-US" altLang="ko-KR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 response, </a:t>
                      </a:r>
                      <a:r>
                        <a:rPr lang="en-US" altLang="ko-KR" sz="1000" b="0" u="none" strike="noStrike" cap="none" spc="0" baseline="0" err="1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EmpSalDTO</a:t>
                      </a:r>
                      <a:r>
                        <a:rPr lang="en-US" altLang="ko-KR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 </a:t>
                      </a:r>
                      <a:r>
                        <a:rPr lang="en-US" altLang="ko-KR" sz="1000" b="0" u="none" strike="noStrike" cap="none" spc="0" baseline="0" err="1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empSalDTO</a:t>
                      </a:r>
                      <a:r>
                        <a:rPr lang="en-US" altLang="ko-KR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) </a:t>
                      </a:r>
                    </a:p>
                  </a:txBody>
                  <a:tcPr marL="21561" marR="21561" marT="14374" marB="1437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가상주소 </a:t>
                      </a:r>
                      <a:r>
                        <a:rPr lang="en-US" altLang="ko-KR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/empSalPwdProc.do</a:t>
                      </a:r>
                      <a:r>
                        <a:rPr lang="ko-KR" altLang="en-US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로 접근 시 호출되는 메소드 선언</a:t>
                      </a:r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21561" marR="21561" marT="14374" marB="1437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561537"/>
                  </a:ext>
                </a:extLst>
              </a:tr>
              <a:tr h="42597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u="none" strike="noStrike" cap="none" spc="0" baseline="0" err="1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EmpSalDAO</a:t>
                      </a:r>
                      <a:endParaRPr lang="en-US" sz="1000" b="1"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21561" marR="21561" marT="14374" marB="1437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u="none" strike="noStrike" cap="none" spc="0" baseline="0" err="1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EmpSalDAOImpl</a:t>
                      </a:r>
                      <a:r>
                        <a:rPr lang="en-US" altLang="ko-KR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클래스에서 자세히 설명</a:t>
                      </a:r>
                      <a:endParaRPr lang="ko-KR" altLang="en-US" sz="1000"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21561" marR="21561" marT="14374" marB="1437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인터페이스로 </a:t>
                      </a:r>
                      <a:r>
                        <a:rPr lang="en-US" altLang="ko-KR" sz="1000" b="0" u="none" strike="noStrike" cap="none" spc="0" baseline="0" err="1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EmpSalDAOImpl</a:t>
                      </a:r>
                      <a:r>
                        <a:rPr lang="ko-KR" altLang="en-US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의 메소드 목록을 규정 </a:t>
                      </a:r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21561" marR="21561" marT="14374" marB="1437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5987419"/>
                  </a:ext>
                </a:extLst>
              </a:tr>
              <a:tr h="425979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000" b="1" err="1">
                          <a:solidFill>
                            <a:srgbClr val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LoginServiceImpl</a:t>
                      </a:r>
                      <a:endParaRPr lang="en-US" sz="1000" b="1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30333" marR="30333" marT="20222" marB="2022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int </a:t>
                      </a:r>
                      <a:r>
                        <a:rPr lang="en-US" altLang="ko-KR" sz="1000" b="0" u="none" strike="noStrike" cap="none" spc="0" baseline="0" err="1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checkSalPwd</a:t>
                      </a:r>
                      <a:r>
                        <a:rPr lang="en-US" altLang="ko-KR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(</a:t>
                      </a:r>
                      <a:r>
                        <a:rPr lang="en-US" altLang="ko-KR" sz="1000" b="0" u="none" strike="noStrike" cap="none" spc="0" baseline="0" err="1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EmpSalDTO</a:t>
                      </a:r>
                      <a:r>
                        <a:rPr lang="en-US" altLang="ko-KR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 </a:t>
                      </a:r>
                      <a:r>
                        <a:rPr lang="en-US" altLang="ko-KR" sz="1000" b="0" u="none" strike="noStrike" cap="none" spc="0" baseline="0" err="1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empSalDTO</a:t>
                      </a:r>
                      <a:r>
                        <a:rPr lang="en-US" altLang="ko-KR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)</a:t>
                      </a:r>
                      <a:endParaRPr lang="en-US" sz="1000"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21561" marR="21561" marT="14374" marB="1437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사번과 주민등록번호가 일치하는 개수를 </a:t>
                      </a:r>
                      <a:r>
                        <a:rPr lang="ko-KR" altLang="en-US" sz="1000" b="0" u="none" strike="noStrike" cap="none" spc="0" baseline="0" err="1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리턴하는</a:t>
                      </a:r>
                      <a:r>
                        <a:rPr lang="ko-KR" altLang="en-US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 메소드 선언</a:t>
                      </a:r>
                      <a:endParaRPr lang="ko-KR" altLang="en-US" sz="1000"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21561" marR="21561" marT="14374" marB="1437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1713066"/>
                  </a:ext>
                </a:extLst>
              </a:tr>
              <a:tr h="425979">
                <a:tc vMerge="1">
                  <a:txBody>
                    <a:bodyPr/>
                    <a:lstStyle/>
                    <a:p>
                      <a:pPr rtl="0" fontAlgn="ctr"/>
                      <a:endParaRPr lang="en-US" sz="11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List&lt;Map&lt;String, String&gt;&gt; </a:t>
                      </a:r>
                      <a:r>
                        <a:rPr lang="en-US" altLang="ko-KR" sz="1000" b="0" u="none" strike="noStrike" cap="none" spc="0" baseline="0" err="1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getEmpSalInfoList</a:t>
                      </a:r>
                      <a:r>
                        <a:rPr lang="en-US" altLang="ko-KR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(</a:t>
                      </a:r>
                      <a:r>
                        <a:rPr lang="en-US" altLang="ko-KR" sz="1000" b="0" u="none" strike="noStrike" cap="none" spc="0" baseline="0" err="1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EmpSalDTO</a:t>
                      </a:r>
                      <a:r>
                        <a:rPr lang="en-US" altLang="ko-KR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 </a:t>
                      </a:r>
                      <a:r>
                        <a:rPr lang="en-US" altLang="ko-KR" sz="1000" b="0" u="none" strike="noStrike" cap="none" spc="0" baseline="0" err="1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empSalDTO</a:t>
                      </a:r>
                      <a:r>
                        <a:rPr lang="en-US" altLang="ko-KR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) </a:t>
                      </a:r>
                      <a:endParaRPr lang="en-US" sz="1000" b="0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21561" marR="21561" marT="14374" marB="1437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급여명세서에 개인정보를 </a:t>
                      </a:r>
                      <a:r>
                        <a:rPr lang="ko-KR" altLang="en-US" sz="1000" b="0" u="none" strike="noStrike" cap="none" spc="0" baseline="0" err="1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리턴하는</a:t>
                      </a:r>
                      <a:r>
                        <a:rPr lang="ko-KR" altLang="en-US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 메소드 선언</a:t>
                      </a:r>
                      <a:endParaRPr lang="ko-KR" altLang="en-US" sz="1000"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21561" marR="21561" marT="14374" marB="1437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2597563"/>
                  </a:ext>
                </a:extLst>
              </a:tr>
              <a:tr h="425979">
                <a:tc vMerge="1">
                  <a:txBody>
                    <a:bodyPr/>
                    <a:lstStyle/>
                    <a:p>
                      <a:pPr rtl="0" fontAlgn="ctr"/>
                      <a:endParaRPr lang="en-US" sz="11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List&lt;Map&lt;String, String&gt;&gt; </a:t>
                      </a:r>
                      <a:r>
                        <a:rPr lang="en-US" altLang="ko-KR" sz="1000" b="0" u="none" strike="noStrike" cap="none" spc="0" baseline="0" err="1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getEmpSalAmountInfoList</a:t>
                      </a:r>
                      <a:r>
                        <a:rPr lang="en-US" altLang="ko-KR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(</a:t>
                      </a:r>
                      <a:r>
                        <a:rPr lang="en-US" altLang="ko-KR" sz="1000" b="0" u="none" strike="noStrike" cap="none" spc="0" baseline="0" err="1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EmpSalDTO</a:t>
                      </a:r>
                      <a:r>
                        <a:rPr lang="en-US" altLang="ko-KR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 </a:t>
                      </a:r>
                      <a:r>
                        <a:rPr lang="en-US" altLang="ko-KR" sz="1000" b="0" u="none" strike="noStrike" cap="none" spc="0" baseline="0" err="1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empSalDTO</a:t>
                      </a:r>
                      <a:r>
                        <a:rPr lang="en-US" altLang="ko-KR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)</a:t>
                      </a:r>
                      <a:endParaRPr lang="en-US" sz="1000"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21561" marR="21561" marT="14374" marB="1437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급여명세서에 지급</a:t>
                      </a:r>
                      <a:r>
                        <a:rPr lang="en-US" altLang="ko-KR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,</a:t>
                      </a:r>
                      <a:r>
                        <a:rPr lang="ko-KR" altLang="en-US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공제 항목을 </a:t>
                      </a:r>
                      <a:r>
                        <a:rPr lang="ko-KR" altLang="en-US" sz="1000" b="0" u="none" strike="noStrike" cap="none" spc="0" baseline="0" err="1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리턴하는</a:t>
                      </a:r>
                      <a:r>
                        <a:rPr lang="ko-KR" altLang="en-US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 메소드 선언</a:t>
                      </a:r>
                      <a:endParaRPr lang="ko-KR" altLang="en-US" sz="1000"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21561" marR="21561" marT="14374" marB="1437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6529046"/>
                  </a:ext>
                </a:extLst>
              </a:tr>
              <a:tr h="425979">
                <a:tc vMerge="1">
                  <a:txBody>
                    <a:bodyPr/>
                    <a:lstStyle/>
                    <a:p>
                      <a:pPr rtl="0" fontAlgn="ctr"/>
                      <a:endParaRPr lang="en-US" sz="11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List&lt;Map&lt;String, String&gt;&gt; </a:t>
                      </a:r>
                      <a:r>
                        <a:rPr lang="en-US" altLang="ko-KR" sz="1000" b="0" u="none" strike="noStrike" cap="none" spc="0" baseline="0" err="1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getEmpSalWithYM</a:t>
                      </a:r>
                      <a:r>
                        <a:rPr lang="en-US" altLang="ko-KR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(</a:t>
                      </a:r>
                      <a:r>
                        <a:rPr lang="en-US" altLang="ko-KR" sz="1000" b="0" u="none" strike="noStrike" cap="none" spc="0" baseline="0" err="1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EmpSalDTO</a:t>
                      </a:r>
                      <a:r>
                        <a:rPr lang="en-US" altLang="ko-KR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 </a:t>
                      </a:r>
                      <a:r>
                        <a:rPr lang="en-US" altLang="ko-KR" sz="1000" b="0" u="none" strike="noStrike" cap="none" spc="0" baseline="0" err="1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empSalDTO</a:t>
                      </a:r>
                      <a:r>
                        <a:rPr lang="en-US" altLang="ko-KR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)</a:t>
                      </a:r>
                      <a:endParaRPr lang="en-US" sz="1000" b="0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21561" marR="21561" marT="14374" marB="1437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급여 테이블의 금액을 </a:t>
                      </a:r>
                      <a:r>
                        <a:rPr lang="ko-KR" altLang="en-US" sz="1000" b="0" u="none" strike="noStrike" cap="none" spc="0" baseline="0" err="1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리턴하는</a:t>
                      </a:r>
                      <a:r>
                        <a:rPr lang="ko-KR" altLang="en-US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 메소드 선언</a:t>
                      </a:r>
                      <a:endParaRPr lang="ko-KR" altLang="en-US" sz="1000"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21561" marR="21561" marT="14374" marB="1437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2222046"/>
                  </a:ext>
                </a:extLst>
              </a:tr>
              <a:tr h="425979">
                <a:tc vMerge="1">
                  <a:txBody>
                    <a:bodyPr/>
                    <a:lstStyle/>
                    <a:p>
                      <a:pPr rtl="0" fontAlgn="ctr"/>
                      <a:endParaRPr lang="en-US" sz="11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int </a:t>
                      </a:r>
                      <a:r>
                        <a:rPr lang="en-US" altLang="ko-KR" sz="1000" b="0" u="none" strike="noStrike" cap="none" spc="0" baseline="0" err="1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getCheckSal</a:t>
                      </a:r>
                      <a:r>
                        <a:rPr lang="en-US" altLang="ko-KR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(</a:t>
                      </a:r>
                      <a:r>
                        <a:rPr lang="en-US" altLang="ko-KR" sz="1000" b="0" u="none" strike="noStrike" cap="none" spc="0" baseline="0" err="1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EmpSalDTO</a:t>
                      </a:r>
                      <a:r>
                        <a:rPr lang="en-US" altLang="ko-KR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 </a:t>
                      </a:r>
                      <a:r>
                        <a:rPr lang="en-US" altLang="ko-KR" sz="1000" b="0" u="none" strike="noStrike" cap="none" spc="0" baseline="0" err="1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empSalDTO</a:t>
                      </a:r>
                      <a:r>
                        <a:rPr lang="en-US" altLang="ko-KR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)</a:t>
                      </a:r>
                      <a:endParaRPr lang="en-US" sz="1000" b="0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21561" marR="21561" marT="14374" marB="1437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급여가 존재여부 유효성을 체크하는 메소드 선언</a:t>
                      </a:r>
                      <a:endParaRPr lang="ko-KR" altLang="en-US" sz="1000"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21561" marR="21561" marT="14374" marB="1437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8034344"/>
                  </a:ext>
                </a:extLst>
              </a:tr>
              <a:tr h="42597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1" u="none" strike="noStrike" cap="none" spc="0" baseline="0" err="1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EmpSalDTO</a:t>
                      </a:r>
                      <a:endParaRPr lang="en-US" sz="1000" b="1"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21561" marR="21561" marT="14374" marB="1437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getter/setter </a:t>
                      </a:r>
                      <a:r>
                        <a:rPr lang="ko-KR" altLang="en-US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메소드로 구성</a:t>
                      </a:r>
                      <a:endParaRPr lang="ko-KR" altLang="en-US" sz="1000"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21561" marR="21561" marT="14374" marB="1437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[</a:t>
                      </a:r>
                      <a:r>
                        <a:rPr lang="ko-KR" altLang="en-US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급여명세서</a:t>
                      </a:r>
                      <a:r>
                        <a:rPr lang="en-US" altLang="ko-KR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]</a:t>
                      </a:r>
                      <a:r>
                        <a:rPr lang="ko-KR" altLang="en-US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에서 출력되는 내용들</a:t>
                      </a:r>
                      <a:r>
                        <a:rPr lang="en-US" altLang="ko-KR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개인정보</a:t>
                      </a:r>
                      <a:r>
                        <a:rPr lang="en-US" altLang="ko-KR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항목</a:t>
                      </a:r>
                      <a:r>
                        <a:rPr lang="en-US" altLang="ko-KR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금액</a:t>
                      </a:r>
                      <a:r>
                        <a:rPr lang="en-US" altLang="ko-KR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)</a:t>
                      </a:r>
                      <a:r>
                        <a:rPr lang="ko-KR" altLang="en-US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을 담아 이동하는 </a:t>
                      </a:r>
                      <a:r>
                        <a:rPr lang="en-US" altLang="ko-KR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getter/setter </a:t>
                      </a:r>
                      <a:r>
                        <a:rPr lang="ko-KR" altLang="en-US" sz="1000" b="0" u="none" strike="noStrike" cap="none" spc="0" baseline="0">
                          <a:solidFill>
                            <a:schemeClr val="tx1"/>
                          </a:solidFill>
                          <a:effectLst/>
                          <a:uFillTx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sym typeface="맑은 고딕"/>
                        </a:rPr>
                        <a:t>메소드 선언</a:t>
                      </a:r>
                      <a:endParaRPr lang="ko-KR" altLang="en-US" sz="1000" b="0">
                        <a:solidFill>
                          <a:srgbClr val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21561" marR="21561" marT="14374" marB="1437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737897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선 연결선 10"/>
          <p:cNvSpPr/>
          <p:nvPr/>
        </p:nvSpPr>
        <p:spPr>
          <a:xfrm flipH="1">
            <a:off x="8326895" y="0"/>
            <a:ext cx="0" cy="618417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8" name="직선 연결선 23"/>
          <p:cNvSpPr/>
          <p:nvPr/>
        </p:nvSpPr>
        <p:spPr>
          <a:xfrm flipH="1">
            <a:off x="899591" y="6167392"/>
            <a:ext cx="0" cy="695225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9ABBD51-BECC-BD3A-46CD-A2CD66B5BD20}"/>
              </a:ext>
            </a:extLst>
          </p:cNvPr>
          <p:cNvGrpSpPr/>
          <p:nvPr/>
        </p:nvGrpSpPr>
        <p:grpSpPr>
          <a:xfrm>
            <a:off x="0" y="6167393"/>
            <a:ext cx="9144000" cy="482233"/>
            <a:chOff x="0" y="6167393"/>
            <a:chExt cx="9144000" cy="482233"/>
          </a:xfrm>
        </p:grpSpPr>
        <p:sp>
          <p:nvSpPr>
            <p:cNvPr id="6" name="직선 연결선 6">
              <a:extLst>
                <a:ext uri="{FF2B5EF4-FFF2-40B4-BE49-F238E27FC236}">
                  <a16:creationId xmlns:a16="http://schemas.microsoft.com/office/drawing/2014/main" id="{A0BF5197-9344-990B-F158-D74E9A8522F3}"/>
                </a:ext>
              </a:extLst>
            </p:cNvPr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7" name="직사각형 1">
              <a:extLst>
                <a:ext uri="{FF2B5EF4-FFF2-40B4-BE49-F238E27FC236}">
                  <a16:creationId xmlns:a16="http://schemas.microsoft.com/office/drawing/2014/main" id="{15971E91-8A66-42AD-4C11-395C002B7AF8}"/>
                </a:ext>
              </a:extLst>
            </p:cNvPr>
            <p:cNvSpPr txBox="1"/>
            <p:nvPr/>
          </p:nvSpPr>
          <p:spPr>
            <a:xfrm>
              <a:off x="1069315" y="6380385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  <p:sp>
        <p:nvSpPr>
          <p:cNvPr id="2" name="TextBox 3">
            <a:extLst>
              <a:ext uri="{FF2B5EF4-FFF2-40B4-BE49-F238E27FC236}">
                <a16:creationId xmlns:a16="http://schemas.microsoft.com/office/drawing/2014/main" id="{035847EB-5D75-FD32-376C-F8AD41317014}"/>
              </a:ext>
            </a:extLst>
          </p:cNvPr>
          <p:cNvSpPr/>
          <p:nvPr/>
        </p:nvSpPr>
        <p:spPr>
          <a:xfrm>
            <a:off x="2966685" y="2140516"/>
            <a:ext cx="3210630" cy="19031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cubicBezTo>
                  <a:pt x="21600" y="3600"/>
                  <a:pt x="21600" y="7200"/>
                  <a:pt x="21600" y="10800"/>
                </a:cubicBezTo>
                <a:cubicBezTo>
                  <a:pt x="21600" y="14400"/>
                  <a:pt x="21600" y="1800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pPr algn="ctr">
              <a:defRPr sz="4800" spc="-360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pPr>
            <a:r>
              <a:rPr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0</a:t>
            </a:r>
            <a:r>
              <a:rPr 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</a:t>
            </a:r>
            <a:r>
              <a:rPr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ko-KR" altLang="en-US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>
              <a:defRPr sz="4800" spc="-360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pPr>
            <a:r>
              <a:rPr lang="ko-KR" altLang="en-US" sz="15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</a:p>
          <a:p>
            <a:pPr algn="ctr">
              <a:defRPr sz="4800" spc="-360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pP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화면 </a:t>
            </a:r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UI</a:t>
            </a:r>
            <a:endParaRPr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7649098"/>
      </p:ext>
    </p:extLst>
  </p:cSld>
  <p:clrMapOvr>
    <a:masterClrMapping/>
  </p:clrMapOvr>
  <p:transition spd="slow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431CF59F-AF22-EAF0-82CB-3CFD44F3FE50}"/>
              </a:ext>
            </a:extLst>
          </p:cNvPr>
          <p:cNvGrpSpPr/>
          <p:nvPr/>
        </p:nvGrpSpPr>
        <p:grpSpPr>
          <a:xfrm>
            <a:off x="0" y="6167393"/>
            <a:ext cx="9144000" cy="487478"/>
            <a:chOff x="0" y="6167393"/>
            <a:chExt cx="9144000" cy="487478"/>
          </a:xfrm>
        </p:grpSpPr>
        <p:sp>
          <p:nvSpPr>
            <p:cNvPr id="173" name="직선 연결선 6"/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175" name="직사각형 1"/>
            <p:cNvSpPr txBox="1"/>
            <p:nvPr/>
          </p:nvSpPr>
          <p:spPr>
            <a:xfrm>
              <a:off x="247194" y="6385630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  <p:sp>
        <p:nvSpPr>
          <p:cNvPr id="2" name="TextBox 3">
            <a:extLst>
              <a:ext uri="{FF2B5EF4-FFF2-40B4-BE49-F238E27FC236}">
                <a16:creationId xmlns:a16="http://schemas.microsoft.com/office/drawing/2014/main" id="{5D67BC0D-BE6B-F31D-5783-74FC33BF0063}"/>
              </a:ext>
            </a:extLst>
          </p:cNvPr>
          <p:cNvSpPr/>
          <p:nvPr/>
        </p:nvSpPr>
        <p:spPr>
          <a:xfrm>
            <a:off x="2566325" y="2920787"/>
            <a:ext cx="4011350" cy="1016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cubicBezTo>
                  <a:pt x="21600" y="3600"/>
                  <a:pt x="21600" y="7200"/>
                  <a:pt x="21600" y="10800"/>
                </a:cubicBezTo>
                <a:cubicBezTo>
                  <a:pt x="21600" y="14400"/>
                  <a:pt x="21600" y="1800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 sz="1700" spc="-127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lvl1pPr>
          </a:lstStyle>
          <a:p>
            <a:r>
              <a:rPr lang="ko-KR" altLang="en-US" sz="6000"/>
              <a:t>상세 화면</a:t>
            </a:r>
          </a:p>
        </p:txBody>
      </p:sp>
    </p:spTree>
    <p:extLst>
      <p:ext uri="{BB962C8B-B14F-4D97-AF65-F5344CB8AC3E}">
        <p14:creationId xmlns:p14="http://schemas.microsoft.com/office/powerpoint/2010/main" val="3116702038"/>
      </p:ext>
    </p:extLst>
  </p:cSld>
  <p:clrMapOvr>
    <a:masterClrMapping/>
  </p:clrMapOvr>
  <p:transition spd="slow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431CF59F-AF22-EAF0-82CB-3CFD44F3FE50}"/>
              </a:ext>
            </a:extLst>
          </p:cNvPr>
          <p:cNvGrpSpPr/>
          <p:nvPr/>
        </p:nvGrpSpPr>
        <p:grpSpPr>
          <a:xfrm>
            <a:off x="0" y="6167393"/>
            <a:ext cx="9144000" cy="487478"/>
            <a:chOff x="0" y="6167393"/>
            <a:chExt cx="9144000" cy="487478"/>
          </a:xfrm>
        </p:grpSpPr>
        <p:sp>
          <p:nvSpPr>
            <p:cNvPr id="173" name="직선 연결선 6"/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175" name="직사각형 1"/>
            <p:cNvSpPr txBox="1"/>
            <p:nvPr/>
          </p:nvSpPr>
          <p:spPr>
            <a:xfrm>
              <a:off x="247194" y="6385630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  <p:sp>
        <p:nvSpPr>
          <p:cNvPr id="11" name="TextBox 3">
            <a:extLst>
              <a:ext uri="{FF2B5EF4-FFF2-40B4-BE49-F238E27FC236}">
                <a16:creationId xmlns:a16="http://schemas.microsoft.com/office/drawing/2014/main" id="{C4365061-6989-A818-FA17-A6F28F1CF233}"/>
              </a:ext>
            </a:extLst>
          </p:cNvPr>
          <p:cNvSpPr/>
          <p:nvPr/>
        </p:nvSpPr>
        <p:spPr>
          <a:xfrm>
            <a:off x="326840" y="224452"/>
            <a:ext cx="2493211" cy="313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cubicBezTo>
                  <a:pt x="21600" y="3600"/>
                  <a:pt x="21600" y="7200"/>
                  <a:pt x="21600" y="10800"/>
                </a:cubicBezTo>
                <a:cubicBezTo>
                  <a:pt x="21600" y="14400"/>
                  <a:pt x="21600" y="1800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 sz="1700" spc="-127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lvl1pPr>
          </a:lstStyle>
          <a:p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상세 화면 </a:t>
            </a:r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–- </a:t>
            </a: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공통 로그인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B39F66-3D4D-6DA9-057D-A2AF3F1200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6" t="13530" r="27301" b="23231"/>
          <a:stretch/>
        </p:blipFill>
        <p:spPr>
          <a:xfrm>
            <a:off x="640111" y="1260566"/>
            <a:ext cx="3571164" cy="4336868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B46E6C6-32BB-FE43-F338-5E341D874FFB}"/>
              </a:ext>
            </a:extLst>
          </p:cNvPr>
          <p:cNvSpPr/>
          <p:nvPr/>
        </p:nvSpPr>
        <p:spPr>
          <a:xfrm>
            <a:off x="985581" y="3641027"/>
            <a:ext cx="2849732" cy="408373"/>
          </a:xfrm>
          <a:prstGeom prst="roundRect">
            <a:avLst/>
          </a:prstGeom>
          <a:noFill/>
          <a:ln w="25400" cap="flat">
            <a:solidFill>
              <a:schemeClr val="accent6">
                <a:lumMod val="7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noFill/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3DEFEA0-6BEA-5D22-3B70-006A9EDC1D6E}"/>
              </a:ext>
            </a:extLst>
          </p:cNvPr>
          <p:cNvSpPr/>
          <p:nvPr/>
        </p:nvSpPr>
        <p:spPr>
          <a:xfrm>
            <a:off x="985581" y="3092236"/>
            <a:ext cx="2849732" cy="408373"/>
          </a:xfrm>
          <a:prstGeom prst="roundRect">
            <a:avLst/>
          </a:prstGeom>
          <a:noFill/>
          <a:ln w="25400" cap="flat">
            <a:solidFill>
              <a:schemeClr val="accent6">
                <a:lumMod val="7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noFill/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B715F76-2F63-ECEA-717F-396727534BE0}"/>
              </a:ext>
            </a:extLst>
          </p:cNvPr>
          <p:cNvSpPr/>
          <p:nvPr/>
        </p:nvSpPr>
        <p:spPr>
          <a:xfrm>
            <a:off x="1003495" y="4206062"/>
            <a:ext cx="2849732" cy="408373"/>
          </a:xfrm>
          <a:prstGeom prst="roundRect">
            <a:avLst/>
          </a:prstGeom>
          <a:noFill/>
          <a:ln w="25400" cap="flat">
            <a:solidFill>
              <a:schemeClr val="accent6">
                <a:lumMod val="7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noFill/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9B8399F-77DF-2D68-F48C-09CBB67D4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39" y="3726507"/>
            <a:ext cx="263596" cy="26359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0639CC1-0D91-80E9-F62B-D73684A15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39" y="3169594"/>
            <a:ext cx="263597" cy="26359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CE3E87E-8D18-CDE0-2A9D-1165A8F009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739" y="4283419"/>
            <a:ext cx="263596" cy="26359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915E78C-D002-1467-C24B-D2FEDEEBA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746" y="1519085"/>
            <a:ext cx="328853" cy="32885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FEFE3E8-1AFA-E949-4793-BD858DFB3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746" y="2590799"/>
            <a:ext cx="328852" cy="32885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A76CBCA-786C-5413-D811-A7F65994A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1746" y="3662512"/>
            <a:ext cx="328852" cy="328852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3795B55E-35A1-CA7C-FE30-6FA830845630}"/>
              </a:ext>
            </a:extLst>
          </p:cNvPr>
          <p:cNvGrpSpPr/>
          <p:nvPr/>
        </p:nvGrpSpPr>
        <p:grpSpPr>
          <a:xfrm>
            <a:off x="5181534" y="1498846"/>
            <a:ext cx="2926080" cy="842142"/>
            <a:chOff x="5376580" y="1300726"/>
            <a:chExt cx="2926080" cy="84214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1DCC1EF-A1ED-F8A5-A660-FB0018844317}"/>
                </a:ext>
              </a:extLst>
            </p:cNvPr>
            <p:cNvSpPr txBox="1"/>
            <p:nvPr/>
          </p:nvSpPr>
          <p:spPr>
            <a:xfrm>
              <a:off x="5376580" y="1300726"/>
              <a:ext cx="2926080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800" b="0" i="0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맑은 고딕"/>
                </a:rPr>
                <a:t>ID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01C5A61-0884-4432-E9CC-C33F125F6D7E}"/>
                </a:ext>
              </a:extLst>
            </p:cNvPr>
            <p:cNvSpPr txBox="1"/>
            <p:nvPr/>
          </p:nvSpPr>
          <p:spPr>
            <a:xfrm>
              <a:off x="5376580" y="1619648"/>
              <a:ext cx="22322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+mn-cs"/>
                </a:rPr>
                <a:t>등록된 </a:t>
              </a:r>
              <a:r>
                <a: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+mn-cs"/>
                </a:rPr>
                <a:t>User ID </a:t>
              </a:r>
              <a:r>
                <a: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+mn-cs"/>
                </a:rPr>
                <a:t> 입력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400" kern="120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+mn-cs"/>
                </a:rPr>
                <a:t>공백 입력 불가능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B88ACDD-A28F-A79B-FF5A-8ACC8F277F34}"/>
              </a:ext>
            </a:extLst>
          </p:cNvPr>
          <p:cNvGrpSpPr/>
          <p:nvPr/>
        </p:nvGrpSpPr>
        <p:grpSpPr>
          <a:xfrm>
            <a:off x="5181533" y="2522103"/>
            <a:ext cx="2926080" cy="626699"/>
            <a:chOff x="5376580" y="2467303"/>
            <a:chExt cx="2926080" cy="62669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F6B4407-F23A-FDB6-9AC6-7DE71DB3CAC4}"/>
                </a:ext>
              </a:extLst>
            </p:cNvPr>
            <p:cNvSpPr txBox="1"/>
            <p:nvPr/>
          </p:nvSpPr>
          <p:spPr>
            <a:xfrm>
              <a:off x="5376580" y="2467303"/>
              <a:ext cx="2926080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Password</a:t>
              </a:r>
              <a:endParaRPr kumimoji="0" lang="en-US" altLang="ko-KR" sz="1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sym typeface="맑은 고딕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49E1C09-A05D-9523-A394-66FEB60ED786}"/>
                </a:ext>
              </a:extLst>
            </p:cNvPr>
            <p:cNvSpPr txBox="1"/>
            <p:nvPr/>
          </p:nvSpPr>
          <p:spPr>
            <a:xfrm>
              <a:off x="5376580" y="2786225"/>
              <a:ext cx="22322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+mn-cs"/>
                </a:rPr>
                <a:t>등록된 </a:t>
              </a:r>
              <a:r>
                <a:rPr lang="ko-KR" altLang="en-US" sz="1400" kern="120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+mn-cs"/>
                </a:rPr>
                <a:t>비밀번호 입력</a:t>
              </a: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3C95CC8-3C25-9A8C-2F36-3D8BEDD2EF07}"/>
              </a:ext>
            </a:extLst>
          </p:cNvPr>
          <p:cNvGrpSpPr/>
          <p:nvPr/>
        </p:nvGrpSpPr>
        <p:grpSpPr>
          <a:xfrm>
            <a:off x="5181533" y="3626328"/>
            <a:ext cx="3322355" cy="842142"/>
            <a:chOff x="5376579" y="3665200"/>
            <a:chExt cx="3322355" cy="84214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461638B-B0E7-2AFC-408A-7A9348FF22F3}"/>
                </a:ext>
              </a:extLst>
            </p:cNvPr>
            <p:cNvSpPr txBox="1"/>
            <p:nvPr/>
          </p:nvSpPr>
          <p:spPr>
            <a:xfrm>
              <a:off x="5376580" y="3665200"/>
              <a:ext cx="2926080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Login</a:t>
              </a:r>
              <a:endParaRPr kumimoji="0" lang="en-US" altLang="ko-KR" sz="1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sym typeface="맑은 고딕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35644FB-0756-6AF3-6135-276967C96807}"/>
                </a:ext>
              </a:extLst>
            </p:cNvPr>
            <p:cNvSpPr txBox="1"/>
            <p:nvPr/>
          </p:nvSpPr>
          <p:spPr>
            <a:xfrm>
              <a:off x="5376579" y="3984122"/>
              <a:ext cx="33223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latinLnBrk="1" hangingPunct="1">
                <a:buFont typeface="Arial" panose="020B0604020202020204" pitchFamily="34" charset="0"/>
                <a:buChar char="•"/>
                <a:defRPr/>
              </a:pPr>
              <a:r>
                <a: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+mn-cs"/>
                </a:rPr>
                <a:t>User ID </a:t>
              </a:r>
              <a:r>
                <a:rPr lang="en-US" altLang="ko-KR" sz="1400" kern="120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+mn-cs"/>
                </a:rPr>
                <a:t>,</a:t>
              </a:r>
              <a:r>
                <a:rPr lang="ko-KR" altLang="en-US" sz="1400" kern="120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+mn-cs"/>
                </a:rPr>
                <a:t> 비밀번호 입력 후</a:t>
              </a:r>
              <a:r>
                <a:rPr lang="en-US" altLang="ko-KR" sz="1400" kern="120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+mn-cs"/>
                </a:rPr>
                <a:t> </a:t>
              </a:r>
              <a:r>
                <a:rPr lang="ko-KR" altLang="en-US" sz="1400" kern="120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+mn-cs"/>
                </a:rPr>
                <a:t>클릭하여 접속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endParaRPr>
            </a:p>
          </p:txBody>
        </p:sp>
      </p:grp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E673C66-A865-3024-4715-DB8F4CE5BEE5}"/>
              </a:ext>
            </a:extLst>
          </p:cNvPr>
          <p:cNvSpPr/>
          <p:nvPr/>
        </p:nvSpPr>
        <p:spPr>
          <a:xfrm>
            <a:off x="985581" y="4739089"/>
            <a:ext cx="928952" cy="302100"/>
          </a:xfrm>
          <a:prstGeom prst="roundRect">
            <a:avLst/>
          </a:prstGeom>
          <a:noFill/>
          <a:ln w="25400" cap="flat">
            <a:solidFill>
              <a:schemeClr val="accent6">
                <a:lumMod val="7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noFill/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1568C77-C88E-05F2-E727-13299EE8DE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739" y="4778598"/>
            <a:ext cx="263597" cy="26259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DEBE2C3-DAD6-1E8E-F57F-906FF984B4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1746" y="4735516"/>
            <a:ext cx="328853" cy="327598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68692B88-E9D5-2896-0F5A-D23DBC7553B9}"/>
              </a:ext>
            </a:extLst>
          </p:cNvPr>
          <p:cNvGrpSpPr/>
          <p:nvPr/>
        </p:nvGrpSpPr>
        <p:grpSpPr>
          <a:xfrm>
            <a:off x="5156843" y="4713989"/>
            <a:ext cx="3322355" cy="626699"/>
            <a:chOff x="5688005" y="4634116"/>
            <a:chExt cx="3322355" cy="62669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894D17-1200-6A22-C0F6-0E9E33AEB9A5}"/>
                </a:ext>
              </a:extLst>
            </p:cNvPr>
            <p:cNvSpPr txBox="1"/>
            <p:nvPr/>
          </p:nvSpPr>
          <p:spPr>
            <a:xfrm>
              <a:off x="5688006" y="4634116"/>
              <a:ext cx="2926080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정보 기억</a:t>
              </a:r>
              <a:endParaRPr kumimoji="0" lang="en-US" altLang="ko-KR" sz="1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sym typeface="맑은 고딕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F9009D2-B493-FF94-778B-1F1B09C161C0}"/>
                </a:ext>
              </a:extLst>
            </p:cNvPr>
            <p:cNvSpPr txBox="1"/>
            <p:nvPr/>
          </p:nvSpPr>
          <p:spPr>
            <a:xfrm>
              <a:off x="5688005" y="4953038"/>
              <a:ext cx="33223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+mn-cs"/>
                </a:rPr>
                <a:t>User ID </a:t>
              </a:r>
              <a:r>
                <a:rPr lang="en-US" altLang="ko-KR" sz="1400" kern="120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+mn-cs"/>
                </a:rPr>
                <a:t>,</a:t>
              </a:r>
              <a:r>
                <a:rPr lang="ko-KR" altLang="en-US" sz="1400" kern="120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+mn-cs"/>
                </a:rPr>
                <a:t> 비밀번호 정보 기억하기</a:t>
              </a: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9181481"/>
      </p:ext>
    </p:extLst>
  </p:cSld>
  <p:clrMapOvr>
    <a:masterClrMapping/>
  </p:clrMapOvr>
  <p:transition spd="slow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431CF59F-AF22-EAF0-82CB-3CFD44F3FE50}"/>
              </a:ext>
            </a:extLst>
          </p:cNvPr>
          <p:cNvGrpSpPr/>
          <p:nvPr/>
        </p:nvGrpSpPr>
        <p:grpSpPr>
          <a:xfrm>
            <a:off x="0" y="6167393"/>
            <a:ext cx="9144000" cy="487478"/>
            <a:chOff x="0" y="6167393"/>
            <a:chExt cx="9144000" cy="487478"/>
          </a:xfrm>
        </p:grpSpPr>
        <p:sp>
          <p:nvSpPr>
            <p:cNvPr id="173" name="직선 연결선 6"/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175" name="직사각형 1"/>
            <p:cNvSpPr txBox="1"/>
            <p:nvPr/>
          </p:nvSpPr>
          <p:spPr>
            <a:xfrm>
              <a:off x="247194" y="6385630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5A36483-8958-AF61-2361-E0A6C52D9F3A}"/>
              </a:ext>
            </a:extLst>
          </p:cNvPr>
          <p:cNvSpPr/>
          <p:nvPr/>
        </p:nvSpPr>
        <p:spPr>
          <a:xfrm>
            <a:off x="1585626" y="2948271"/>
            <a:ext cx="5972747" cy="961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cubicBezTo>
                  <a:pt x="21600" y="3600"/>
                  <a:pt x="21600" y="7200"/>
                  <a:pt x="21600" y="10800"/>
                </a:cubicBezTo>
                <a:cubicBezTo>
                  <a:pt x="21600" y="14400"/>
                  <a:pt x="21600" y="1800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1700" spc="-127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lvl1pPr>
          </a:lstStyle>
          <a:p>
            <a:r>
              <a:rPr lang="ko-KR" altLang="en-US" sz="6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관리자 상세 페이지</a:t>
            </a:r>
            <a:endParaRPr sz="600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9991137"/>
      </p:ext>
    </p:extLst>
  </p:cSld>
  <p:clrMapOvr>
    <a:masterClrMapping/>
  </p:clrMapOvr>
  <p:transition spd="slow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1D6A63F2-1CF6-3BA6-8B83-D8DBAED66EDA}"/>
              </a:ext>
            </a:extLst>
          </p:cNvPr>
          <p:cNvSpPr/>
          <p:nvPr/>
        </p:nvSpPr>
        <p:spPr>
          <a:xfrm>
            <a:off x="326839" y="224452"/>
            <a:ext cx="2555697" cy="313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cubicBezTo>
                  <a:pt x="21600" y="3600"/>
                  <a:pt x="21600" y="7200"/>
                  <a:pt x="21600" y="10800"/>
                </a:cubicBezTo>
                <a:cubicBezTo>
                  <a:pt x="21600" y="14400"/>
                  <a:pt x="21600" y="1800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1700" spc="-127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lvl1pPr>
          </a:lstStyle>
          <a:p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관리자 상세 페이지 </a:t>
            </a:r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 </a:t>
            </a: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메인 페이지</a:t>
            </a:r>
            <a:endParaRPr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ED2912-4317-C157-BD78-84C96E300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40" y="1191222"/>
            <a:ext cx="8490319" cy="432296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D398669-01C1-8CA2-48E8-96810D5693FA}"/>
              </a:ext>
            </a:extLst>
          </p:cNvPr>
          <p:cNvGrpSpPr/>
          <p:nvPr/>
        </p:nvGrpSpPr>
        <p:grpSpPr>
          <a:xfrm>
            <a:off x="0" y="6167393"/>
            <a:ext cx="9144000" cy="487478"/>
            <a:chOff x="0" y="6167393"/>
            <a:chExt cx="9144000" cy="487478"/>
          </a:xfrm>
        </p:grpSpPr>
        <p:sp>
          <p:nvSpPr>
            <p:cNvPr id="6" name="직선 연결선 6">
              <a:extLst>
                <a:ext uri="{FF2B5EF4-FFF2-40B4-BE49-F238E27FC236}">
                  <a16:creationId xmlns:a16="http://schemas.microsoft.com/office/drawing/2014/main" id="{54676689-56FF-715E-4FA4-29417CFCCA9C}"/>
                </a:ext>
              </a:extLst>
            </p:cNvPr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7" name="직사각형 1">
              <a:extLst>
                <a:ext uri="{FF2B5EF4-FFF2-40B4-BE49-F238E27FC236}">
                  <a16:creationId xmlns:a16="http://schemas.microsoft.com/office/drawing/2014/main" id="{D2E4EE13-3B0B-AFEC-7FB5-F2CC1858666C}"/>
                </a:ext>
              </a:extLst>
            </p:cNvPr>
            <p:cNvSpPr txBox="1"/>
            <p:nvPr/>
          </p:nvSpPr>
          <p:spPr>
            <a:xfrm>
              <a:off x="247194" y="6385630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CBB67466-959F-935D-A4F9-560C58966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40" y="1191222"/>
            <a:ext cx="1301664" cy="432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60126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D6E0EF7-9901-2491-208F-57544F43B2F3}"/>
              </a:ext>
            </a:extLst>
          </p:cNvPr>
          <p:cNvGrpSpPr/>
          <p:nvPr/>
        </p:nvGrpSpPr>
        <p:grpSpPr>
          <a:xfrm>
            <a:off x="0" y="6167393"/>
            <a:ext cx="9144000" cy="487478"/>
            <a:chOff x="0" y="6167393"/>
            <a:chExt cx="9144000" cy="487478"/>
          </a:xfrm>
        </p:grpSpPr>
        <p:sp>
          <p:nvSpPr>
            <p:cNvPr id="11" name="직선 연결선 6">
              <a:extLst>
                <a:ext uri="{FF2B5EF4-FFF2-40B4-BE49-F238E27FC236}">
                  <a16:creationId xmlns:a16="http://schemas.microsoft.com/office/drawing/2014/main" id="{A49F475E-6EC4-6924-F55F-B2BECCBE9C0A}"/>
                </a:ext>
              </a:extLst>
            </p:cNvPr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12" name="직사각형 1">
              <a:extLst>
                <a:ext uri="{FF2B5EF4-FFF2-40B4-BE49-F238E27FC236}">
                  <a16:creationId xmlns:a16="http://schemas.microsoft.com/office/drawing/2014/main" id="{5CEA9718-AE97-E6FD-9AC1-4FBC8516CE35}"/>
                </a:ext>
              </a:extLst>
            </p:cNvPr>
            <p:cNvSpPr txBox="1"/>
            <p:nvPr/>
          </p:nvSpPr>
          <p:spPr>
            <a:xfrm>
              <a:off x="247194" y="6385630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  <p:sp>
        <p:nvSpPr>
          <p:cNvPr id="7" name="TextBox 3">
            <a:extLst>
              <a:ext uri="{FF2B5EF4-FFF2-40B4-BE49-F238E27FC236}">
                <a16:creationId xmlns:a16="http://schemas.microsoft.com/office/drawing/2014/main" id="{07C8698C-7681-FA41-1C54-723B2BF1D972}"/>
              </a:ext>
            </a:extLst>
          </p:cNvPr>
          <p:cNvSpPr/>
          <p:nvPr/>
        </p:nvSpPr>
        <p:spPr>
          <a:xfrm>
            <a:off x="2878795" y="2995240"/>
            <a:ext cx="3386410" cy="867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cubicBezTo>
                  <a:pt x="21600" y="3600"/>
                  <a:pt x="21600" y="7200"/>
                  <a:pt x="21600" y="10800"/>
                </a:cubicBezTo>
                <a:cubicBezTo>
                  <a:pt x="21600" y="14400"/>
                  <a:pt x="21600" y="1800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 sz="1700" spc="-127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lvl1pPr>
          </a:lstStyle>
          <a:p>
            <a:r>
              <a:rPr lang="ko-KR" altLang="en-US" sz="6000"/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1514341580"/>
      </p:ext>
    </p:extLst>
  </p:cSld>
  <p:clrMapOvr>
    <a:masterClrMapping/>
  </p:clrMapOvr>
  <p:transition spd="slow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431CF59F-AF22-EAF0-82CB-3CFD44F3FE50}"/>
              </a:ext>
            </a:extLst>
          </p:cNvPr>
          <p:cNvGrpSpPr/>
          <p:nvPr/>
        </p:nvGrpSpPr>
        <p:grpSpPr>
          <a:xfrm>
            <a:off x="0" y="6167393"/>
            <a:ext cx="9144000" cy="487478"/>
            <a:chOff x="0" y="6167393"/>
            <a:chExt cx="9144000" cy="487478"/>
          </a:xfrm>
        </p:grpSpPr>
        <p:sp>
          <p:nvSpPr>
            <p:cNvPr id="173" name="직선 연결선 6"/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175" name="직사각형 1"/>
            <p:cNvSpPr txBox="1"/>
            <p:nvPr/>
          </p:nvSpPr>
          <p:spPr>
            <a:xfrm>
              <a:off x="247194" y="6385630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  <p:sp>
        <p:nvSpPr>
          <p:cNvPr id="11" name="TextBox 3">
            <a:extLst>
              <a:ext uri="{FF2B5EF4-FFF2-40B4-BE49-F238E27FC236}">
                <a16:creationId xmlns:a16="http://schemas.microsoft.com/office/drawing/2014/main" id="{C4365061-6989-A818-FA17-A6F28F1CF233}"/>
              </a:ext>
            </a:extLst>
          </p:cNvPr>
          <p:cNvSpPr/>
          <p:nvPr/>
        </p:nvSpPr>
        <p:spPr>
          <a:xfrm>
            <a:off x="326840" y="224452"/>
            <a:ext cx="1735949" cy="313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cubicBezTo>
                  <a:pt x="21600" y="3600"/>
                  <a:pt x="21600" y="7200"/>
                  <a:pt x="21600" y="10800"/>
                </a:cubicBezTo>
                <a:cubicBezTo>
                  <a:pt x="21600" y="14400"/>
                  <a:pt x="21600" y="1800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1700" spc="-127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lvl1pPr>
          </a:lstStyle>
          <a:p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관리자 메뉴 </a:t>
            </a:r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 </a:t>
            </a: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내정보</a:t>
            </a:r>
            <a:endParaRPr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1864403-22C6-CB86-277B-826404879798}"/>
              </a:ext>
            </a:extLst>
          </p:cNvPr>
          <p:cNvGrpSpPr/>
          <p:nvPr/>
        </p:nvGrpSpPr>
        <p:grpSpPr>
          <a:xfrm>
            <a:off x="330936" y="778375"/>
            <a:ext cx="8482127" cy="4546008"/>
            <a:chOff x="263529" y="778374"/>
            <a:chExt cx="8482127" cy="4546008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1A4BE28-93BE-7C51-5155-BBD1F82AD7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70" r="183" b="28513"/>
            <a:stretch/>
          </p:blipFill>
          <p:spPr>
            <a:xfrm>
              <a:off x="2134293" y="1422503"/>
              <a:ext cx="6611363" cy="3901879"/>
            </a:xfrm>
            <a:prstGeom prst="rect">
              <a:avLst/>
            </a:prstGeom>
          </p:spPr>
        </p:pic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C82B1A85-E886-00BA-5EFF-A05B088FDD39}"/>
                </a:ext>
              </a:extLst>
            </p:cNvPr>
            <p:cNvSpPr/>
            <p:nvPr/>
          </p:nvSpPr>
          <p:spPr>
            <a:xfrm>
              <a:off x="7934178" y="1487327"/>
              <a:ext cx="184046" cy="161779"/>
            </a:xfrm>
            <a:prstGeom prst="roundRect">
              <a:avLst/>
            </a:prstGeom>
            <a:noFill/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endParaRP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94B6C83A-C0A9-82E0-25DE-03ADD320C18E}"/>
                </a:ext>
              </a:extLst>
            </p:cNvPr>
            <p:cNvSpPr/>
            <p:nvPr/>
          </p:nvSpPr>
          <p:spPr>
            <a:xfrm>
              <a:off x="8118224" y="1486431"/>
              <a:ext cx="184046" cy="161779"/>
            </a:xfrm>
            <a:prstGeom prst="roundRect">
              <a:avLst/>
            </a:prstGeom>
            <a:noFill/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E1CFF21-E8A4-698A-04BE-ECC0BE51D963}"/>
                </a:ext>
              </a:extLst>
            </p:cNvPr>
            <p:cNvGrpSpPr/>
            <p:nvPr/>
          </p:nvGrpSpPr>
          <p:grpSpPr>
            <a:xfrm>
              <a:off x="7765638" y="778374"/>
              <a:ext cx="886687" cy="349878"/>
              <a:chOff x="7492794" y="778374"/>
              <a:chExt cx="886687" cy="369330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A9AD9CC-C3E6-1653-70B3-A75A980DECC6}"/>
                  </a:ext>
                </a:extLst>
              </p:cNvPr>
              <p:cNvSpPr txBox="1"/>
              <p:nvPr/>
            </p:nvSpPr>
            <p:spPr>
              <a:xfrm>
                <a:off x="7524301" y="778374"/>
                <a:ext cx="855180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1800" b="0" i="0" u="none" strike="noStrike" cap="none" spc="0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배달의민족 주아" panose="02020603020101020101" pitchFamily="18" charset="-127"/>
                    <a:ea typeface="배달의민족 주아" panose="02020603020101020101" pitchFamily="18" charset="-127"/>
                    <a:sym typeface="맑은 고딕"/>
                  </a:rPr>
                  <a:t>로그아웃</a:t>
                </a: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C5A1F93F-8B95-51FA-958E-048CE909E8B4}"/>
                  </a:ext>
                </a:extLst>
              </p:cNvPr>
              <p:cNvSpPr/>
              <p:nvPr/>
            </p:nvSpPr>
            <p:spPr>
              <a:xfrm>
                <a:off x="7492794" y="804358"/>
                <a:ext cx="886687" cy="29108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맑은 고딕"/>
                </a:endParaRP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C52105D-F83C-8203-2CA2-4B3F71DB42DD}"/>
                </a:ext>
              </a:extLst>
            </p:cNvPr>
            <p:cNvSpPr txBox="1"/>
            <p:nvPr/>
          </p:nvSpPr>
          <p:spPr>
            <a:xfrm>
              <a:off x="4676122" y="1670332"/>
              <a:ext cx="1317203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내정보 팝업창</a:t>
              </a: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sym typeface="맑은 고딕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13EB7FA-BC85-CD2A-2602-60DF8BC3056F}"/>
                </a:ext>
              </a:extLst>
            </p:cNvPr>
            <p:cNvSpPr/>
            <p:nvPr/>
          </p:nvSpPr>
          <p:spPr>
            <a:xfrm>
              <a:off x="4627593" y="1696316"/>
              <a:ext cx="1365732" cy="291082"/>
            </a:xfrm>
            <a:prstGeom prst="rect">
              <a:avLst/>
            </a:prstGeom>
            <a:noFill/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endParaRP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B6DF3A83-7F2F-2DA1-07FB-2AFE0B9E7613}"/>
                </a:ext>
              </a:extLst>
            </p:cNvPr>
            <p:cNvCxnSpPr>
              <a:stCxn id="39" idx="0"/>
              <a:endCxn id="43" idx="2"/>
            </p:cNvCxnSpPr>
            <p:nvPr/>
          </p:nvCxnSpPr>
          <p:spPr>
            <a:xfrm flipH="1" flipV="1">
              <a:off x="8208982" y="1078740"/>
              <a:ext cx="1265" cy="40769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23558CE6-3C15-9580-CB03-C84771A99956}"/>
                </a:ext>
              </a:extLst>
            </p:cNvPr>
            <p:cNvCxnSpPr>
              <a:stCxn id="38" idx="2"/>
              <a:endCxn id="50" idx="3"/>
            </p:cNvCxnSpPr>
            <p:nvPr/>
          </p:nvCxnSpPr>
          <p:spPr>
            <a:xfrm rot="5400000">
              <a:off x="6913388" y="729043"/>
              <a:ext cx="192751" cy="2032876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FACC149-7CD6-3A31-92E3-80CD892D1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3529" y="1422504"/>
              <a:ext cx="1870763" cy="39018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4781885"/>
      </p:ext>
    </p:extLst>
  </p:cSld>
  <p:clrMapOvr>
    <a:masterClrMapping/>
  </p:clrMapOvr>
  <p:transition spd="slow"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1D6A63F2-1CF6-3BA6-8B83-D8DBAED66EDA}"/>
              </a:ext>
            </a:extLst>
          </p:cNvPr>
          <p:cNvSpPr/>
          <p:nvPr/>
        </p:nvSpPr>
        <p:spPr>
          <a:xfrm>
            <a:off x="154279" y="121848"/>
            <a:ext cx="2314602" cy="313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cubicBezTo>
                  <a:pt x="21600" y="3600"/>
                  <a:pt x="21600" y="7200"/>
                  <a:pt x="21600" y="10800"/>
                </a:cubicBezTo>
                <a:cubicBezTo>
                  <a:pt x="21600" y="14400"/>
                  <a:pt x="21600" y="1800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1700" spc="-127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lvl1pPr>
          </a:lstStyle>
          <a:p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관리자 상세 페이지 </a:t>
            </a:r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 </a:t>
            </a: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공지사항</a:t>
            </a:r>
            <a:endParaRPr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ED2912-4317-C157-BD78-84C96E300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40" y="1139161"/>
            <a:ext cx="8490319" cy="4322964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2785DC8-659D-F2E8-47C7-43D6D87AD5C7}"/>
              </a:ext>
            </a:extLst>
          </p:cNvPr>
          <p:cNvSpPr/>
          <p:nvPr/>
        </p:nvSpPr>
        <p:spPr>
          <a:xfrm>
            <a:off x="8095957" y="1580857"/>
            <a:ext cx="337625" cy="140677"/>
          </a:xfrm>
          <a:prstGeom prst="round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BEC77B2-BC24-C1AA-F1E3-9F1EA233549F}"/>
              </a:ext>
            </a:extLst>
          </p:cNvPr>
          <p:cNvSpPr/>
          <p:nvPr/>
        </p:nvSpPr>
        <p:spPr>
          <a:xfrm>
            <a:off x="4642338" y="5148561"/>
            <a:ext cx="1139484" cy="188370"/>
          </a:xfrm>
          <a:prstGeom prst="round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0C30536-AFD8-7CD7-C93B-048E047216BB}"/>
              </a:ext>
            </a:extLst>
          </p:cNvPr>
          <p:cNvGrpSpPr/>
          <p:nvPr/>
        </p:nvGrpSpPr>
        <p:grpSpPr>
          <a:xfrm>
            <a:off x="0" y="6167393"/>
            <a:ext cx="9144000" cy="487478"/>
            <a:chOff x="0" y="6167393"/>
            <a:chExt cx="9144000" cy="487478"/>
          </a:xfrm>
        </p:grpSpPr>
        <p:sp>
          <p:nvSpPr>
            <p:cNvPr id="10" name="직선 연결선 6">
              <a:extLst>
                <a:ext uri="{FF2B5EF4-FFF2-40B4-BE49-F238E27FC236}">
                  <a16:creationId xmlns:a16="http://schemas.microsoft.com/office/drawing/2014/main" id="{12AC31B4-013E-80E1-4727-670ABB7ECF4E}"/>
                </a:ext>
              </a:extLst>
            </p:cNvPr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11" name="직사각형 1">
              <a:extLst>
                <a:ext uri="{FF2B5EF4-FFF2-40B4-BE49-F238E27FC236}">
                  <a16:creationId xmlns:a16="http://schemas.microsoft.com/office/drawing/2014/main" id="{C3D165AB-9431-9188-7E90-37A76CE87247}"/>
                </a:ext>
              </a:extLst>
            </p:cNvPr>
            <p:cNvSpPr txBox="1"/>
            <p:nvPr/>
          </p:nvSpPr>
          <p:spPr>
            <a:xfrm>
              <a:off x="247194" y="6385630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055155D-27B9-94A3-F5F2-E6B06BED29C7}"/>
              </a:ext>
            </a:extLst>
          </p:cNvPr>
          <p:cNvSpPr txBox="1"/>
          <p:nvPr/>
        </p:nvSpPr>
        <p:spPr>
          <a:xfrm>
            <a:off x="7676540" y="689049"/>
            <a:ext cx="1183281" cy="276997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rPr>
              <a:t>공지사항 추가 기능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2A78AAC-EAF0-E960-30C0-592F31E778EC}"/>
              </a:ext>
            </a:extLst>
          </p:cNvPr>
          <p:cNvCxnSpPr>
            <a:stCxn id="2" idx="0"/>
            <a:endCxn id="17" idx="2"/>
          </p:cNvCxnSpPr>
          <p:nvPr/>
        </p:nvCxnSpPr>
        <p:spPr>
          <a:xfrm flipV="1">
            <a:off x="8264770" y="966046"/>
            <a:ext cx="3411" cy="6148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B5628BF-FC55-5967-89A9-324D8F29A56B}"/>
              </a:ext>
            </a:extLst>
          </p:cNvPr>
          <p:cNvSpPr txBox="1"/>
          <p:nvPr/>
        </p:nvSpPr>
        <p:spPr>
          <a:xfrm>
            <a:off x="5597431" y="5632064"/>
            <a:ext cx="1068842" cy="276997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rPr>
              <a:t>페이징 처리 기능</a:t>
            </a: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05BB7DC6-6615-F459-79EC-28EDE4664368}"/>
              </a:ext>
            </a:extLst>
          </p:cNvPr>
          <p:cNvCxnSpPr>
            <a:stCxn id="6" idx="2"/>
            <a:endCxn id="23" idx="1"/>
          </p:cNvCxnSpPr>
          <p:nvPr/>
        </p:nvCxnSpPr>
        <p:spPr>
          <a:xfrm rot="16200000" flipH="1">
            <a:off x="5187939" y="5361071"/>
            <a:ext cx="433632" cy="38535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61095"/>
      </p:ext>
    </p:extLst>
  </p:cSld>
  <p:clrMapOvr>
    <a:masterClrMapping/>
  </p:clrMapOvr>
  <p:transition spd="slow"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1D6A63F2-1CF6-3BA6-8B83-D8DBAED66EDA}"/>
              </a:ext>
            </a:extLst>
          </p:cNvPr>
          <p:cNvSpPr/>
          <p:nvPr/>
        </p:nvSpPr>
        <p:spPr>
          <a:xfrm>
            <a:off x="154279" y="121848"/>
            <a:ext cx="3172730" cy="313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cubicBezTo>
                  <a:pt x="21600" y="3600"/>
                  <a:pt x="21600" y="7200"/>
                  <a:pt x="21600" y="10800"/>
                </a:cubicBezTo>
                <a:cubicBezTo>
                  <a:pt x="21600" y="14400"/>
                  <a:pt x="21600" y="1800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 sz="1700" spc="-127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lvl1pPr>
          </a:lstStyle>
          <a:p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관리자 상세 페이지 </a:t>
            </a:r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 </a:t>
            </a: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공지사항 </a:t>
            </a:r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+ </a:t>
            </a: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댓글기능</a:t>
            </a:r>
            <a:endParaRPr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8971DAC-8D3F-6446-2CAF-9C3E1304CF00}"/>
              </a:ext>
            </a:extLst>
          </p:cNvPr>
          <p:cNvGrpSpPr/>
          <p:nvPr/>
        </p:nvGrpSpPr>
        <p:grpSpPr>
          <a:xfrm>
            <a:off x="655555" y="695785"/>
            <a:ext cx="6747039" cy="4892645"/>
            <a:chOff x="998065" y="583326"/>
            <a:chExt cx="7147870" cy="521803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37CC15D-054B-63BB-9CA8-DCFE8BE68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8065" y="583326"/>
              <a:ext cx="7147870" cy="5218039"/>
            </a:xfrm>
            <a:prstGeom prst="rect">
              <a:avLst/>
            </a:prstGeom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29D9896-446C-1B11-0935-8B0C53B05ADC}"/>
                </a:ext>
              </a:extLst>
            </p:cNvPr>
            <p:cNvSpPr/>
            <p:nvPr/>
          </p:nvSpPr>
          <p:spPr>
            <a:xfrm>
              <a:off x="6887497" y="1260987"/>
              <a:ext cx="685800" cy="323701"/>
            </a:xfrm>
            <a:prstGeom prst="roundRect">
              <a:avLst/>
            </a:prstGeom>
            <a:noFill/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5F567EE-F296-CEF3-40E2-9214295235AF}"/>
                </a:ext>
              </a:extLst>
            </p:cNvPr>
            <p:cNvSpPr/>
            <p:nvPr/>
          </p:nvSpPr>
          <p:spPr>
            <a:xfrm>
              <a:off x="7226710" y="3871452"/>
              <a:ext cx="280219" cy="1246238"/>
            </a:xfrm>
            <a:prstGeom prst="roundRect">
              <a:avLst/>
            </a:prstGeom>
            <a:noFill/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E3B6E4F8-35CB-1C9D-C64B-15A596AAAFE2}"/>
                </a:ext>
              </a:extLst>
            </p:cNvPr>
            <p:cNvSpPr/>
            <p:nvPr/>
          </p:nvSpPr>
          <p:spPr>
            <a:xfrm>
              <a:off x="1873047" y="5169310"/>
              <a:ext cx="5641258" cy="609932"/>
            </a:xfrm>
            <a:prstGeom prst="roundRect">
              <a:avLst/>
            </a:prstGeom>
            <a:noFill/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87AD862-7382-37A9-45AB-B7C3C6CAE564}"/>
              </a:ext>
            </a:extLst>
          </p:cNvPr>
          <p:cNvSpPr txBox="1"/>
          <p:nvPr/>
        </p:nvSpPr>
        <p:spPr>
          <a:xfrm>
            <a:off x="7651078" y="777118"/>
            <a:ext cx="1088524" cy="292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sym typeface="맑은 고딕"/>
              </a:rPr>
              <a:t>게시글 삭제 기능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0AE56AD-77C9-2053-A466-D90513E3948E}"/>
              </a:ext>
            </a:extLst>
          </p:cNvPr>
          <p:cNvSpPr/>
          <p:nvPr/>
        </p:nvSpPr>
        <p:spPr>
          <a:xfrm>
            <a:off x="7651078" y="799445"/>
            <a:ext cx="1020974" cy="224335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164FE0C-629F-9F84-AB1C-A0D2EC0C1991}"/>
              </a:ext>
            </a:extLst>
          </p:cNvPr>
          <p:cNvSpPr/>
          <p:nvPr/>
        </p:nvSpPr>
        <p:spPr>
          <a:xfrm>
            <a:off x="7031582" y="1078173"/>
            <a:ext cx="327674" cy="191397"/>
          </a:xfrm>
          <a:prstGeom prst="round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8EF9A4-B1CD-4179-194B-D7D0FBD76B97}"/>
              </a:ext>
            </a:extLst>
          </p:cNvPr>
          <p:cNvSpPr txBox="1"/>
          <p:nvPr/>
        </p:nvSpPr>
        <p:spPr>
          <a:xfrm>
            <a:off x="7651078" y="1349377"/>
            <a:ext cx="1088524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sym typeface="맑은 고딕"/>
              </a:rPr>
              <a:t>게시글 수정 기능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BE626C9-738C-C0F1-EF1B-E45630E3F071}"/>
              </a:ext>
            </a:extLst>
          </p:cNvPr>
          <p:cNvSpPr/>
          <p:nvPr/>
        </p:nvSpPr>
        <p:spPr>
          <a:xfrm>
            <a:off x="7651078" y="1371704"/>
            <a:ext cx="1020974" cy="224335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62854D-BADE-24B5-CC20-13D27431C12B}"/>
              </a:ext>
            </a:extLst>
          </p:cNvPr>
          <p:cNvSpPr txBox="1"/>
          <p:nvPr/>
        </p:nvSpPr>
        <p:spPr>
          <a:xfrm>
            <a:off x="7651078" y="4238696"/>
            <a:ext cx="923989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sym typeface="맑은 고딕"/>
              </a:rPr>
              <a:t>댓글 삭제 기능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5549579-7512-825A-F349-24554C6CF2A1}"/>
              </a:ext>
            </a:extLst>
          </p:cNvPr>
          <p:cNvSpPr/>
          <p:nvPr/>
        </p:nvSpPr>
        <p:spPr>
          <a:xfrm>
            <a:off x="7651078" y="4253649"/>
            <a:ext cx="923989" cy="224335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E042976-0883-E02B-4F90-3AEDC8CA5B19}"/>
              </a:ext>
            </a:extLst>
          </p:cNvPr>
          <p:cNvSpPr txBox="1"/>
          <p:nvPr/>
        </p:nvSpPr>
        <p:spPr>
          <a:xfrm>
            <a:off x="7651078" y="5150349"/>
            <a:ext cx="923989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sym typeface="맑은 고딕"/>
              </a:rPr>
              <a:t>댓글 입력 기능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402AD25-3AA3-967F-EECF-9F0B08765692}"/>
              </a:ext>
            </a:extLst>
          </p:cNvPr>
          <p:cNvSpPr/>
          <p:nvPr/>
        </p:nvSpPr>
        <p:spPr>
          <a:xfrm>
            <a:off x="7651078" y="5172676"/>
            <a:ext cx="923989" cy="224335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AAD430-AD73-D4E6-BF05-5CC3E58CF0A5}"/>
              </a:ext>
            </a:extLst>
          </p:cNvPr>
          <p:cNvGrpSpPr/>
          <p:nvPr/>
        </p:nvGrpSpPr>
        <p:grpSpPr>
          <a:xfrm>
            <a:off x="0" y="6167393"/>
            <a:ext cx="9144000" cy="487478"/>
            <a:chOff x="0" y="6167393"/>
            <a:chExt cx="9144000" cy="487478"/>
          </a:xfrm>
        </p:grpSpPr>
        <p:sp>
          <p:nvSpPr>
            <p:cNvPr id="4" name="직선 연결선 6">
              <a:extLst>
                <a:ext uri="{FF2B5EF4-FFF2-40B4-BE49-F238E27FC236}">
                  <a16:creationId xmlns:a16="http://schemas.microsoft.com/office/drawing/2014/main" id="{949DF07C-3F19-B2D2-8995-8BEBA3859E88}"/>
                </a:ext>
              </a:extLst>
            </p:cNvPr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5" name="직사각형 1">
              <a:extLst>
                <a:ext uri="{FF2B5EF4-FFF2-40B4-BE49-F238E27FC236}">
                  <a16:creationId xmlns:a16="http://schemas.microsoft.com/office/drawing/2014/main" id="{83ED6D8D-CA26-5DC1-2E98-2D2383D9359A}"/>
                </a:ext>
              </a:extLst>
            </p:cNvPr>
            <p:cNvSpPr txBox="1"/>
            <p:nvPr/>
          </p:nvSpPr>
          <p:spPr>
            <a:xfrm>
              <a:off x="247194" y="6385630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BA0CF50-CB5E-CC2F-639D-15975E366608}"/>
              </a:ext>
            </a:extLst>
          </p:cNvPr>
          <p:cNvCxnSpPr>
            <a:cxnSpLocks/>
            <a:stCxn id="11" idx="3"/>
            <a:endCxn id="29" idx="1"/>
          </p:cNvCxnSpPr>
          <p:nvPr/>
        </p:nvCxnSpPr>
        <p:spPr>
          <a:xfrm>
            <a:off x="6799421" y="4363127"/>
            <a:ext cx="851657" cy="26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4A6FE08-8D3E-6C66-EA28-251FD03C0A73}"/>
              </a:ext>
            </a:extLst>
          </p:cNvPr>
          <p:cNvCxnSpPr>
            <a:cxnSpLocks/>
            <a:stCxn id="14" idx="3"/>
            <a:endCxn id="32" idx="1"/>
          </p:cNvCxnSpPr>
          <p:nvPr/>
        </p:nvCxnSpPr>
        <p:spPr>
          <a:xfrm>
            <a:off x="6806384" y="5281739"/>
            <a:ext cx="844694" cy="31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8511D2C0-1ED5-74B9-663A-525230E481A2}"/>
              </a:ext>
            </a:extLst>
          </p:cNvPr>
          <p:cNvCxnSpPr>
            <a:cxnSpLocks/>
            <a:stCxn id="19" idx="0"/>
            <a:endCxn id="17" idx="1"/>
          </p:cNvCxnSpPr>
          <p:nvPr/>
        </p:nvCxnSpPr>
        <p:spPr>
          <a:xfrm rot="5400000" flipH="1" flipV="1">
            <a:off x="7339968" y="767064"/>
            <a:ext cx="166560" cy="45565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DAC8DE3-C24A-FC0C-ECFA-876F29114658}"/>
              </a:ext>
            </a:extLst>
          </p:cNvPr>
          <p:cNvCxnSpPr>
            <a:cxnSpLocks/>
            <a:stCxn id="9" idx="3"/>
            <a:endCxn id="26" idx="1"/>
          </p:cNvCxnSpPr>
          <p:nvPr/>
        </p:nvCxnSpPr>
        <p:spPr>
          <a:xfrm>
            <a:off x="6862067" y="1482945"/>
            <a:ext cx="789011" cy="9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50" name="그림 49">
            <a:extLst>
              <a:ext uri="{FF2B5EF4-FFF2-40B4-BE49-F238E27FC236}">
                <a16:creationId xmlns:a16="http://schemas.microsoft.com/office/drawing/2014/main" id="{A4146189-A557-3E31-AFD6-C9723C001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781" y="1112437"/>
            <a:ext cx="285463" cy="12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3588"/>
      </p:ext>
    </p:extLst>
  </p:cSld>
  <p:clrMapOvr>
    <a:masterClrMapping/>
  </p:clrMapOvr>
  <p:transition spd="slow"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3">
            <a:extLst>
              <a:ext uri="{FF2B5EF4-FFF2-40B4-BE49-F238E27FC236}">
                <a16:creationId xmlns:a16="http://schemas.microsoft.com/office/drawing/2014/main" id="{7147543B-9F4D-80FE-06DA-FEFFA7A49097}"/>
              </a:ext>
            </a:extLst>
          </p:cNvPr>
          <p:cNvSpPr/>
          <p:nvPr/>
        </p:nvSpPr>
        <p:spPr>
          <a:xfrm>
            <a:off x="154279" y="121848"/>
            <a:ext cx="2335704" cy="313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cubicBezTo>
                  <a:pt x="21600" y="3600"/>
                  <a:pt x="21600" y="7200"/>
                  <a:pt x="21600" y="10800"/>
                </a:cubicBezTo>
                <a:cubicBezTo>
                  <a:pt x="21600" y="14400"/>
                  <a:pt x="21600" y="1800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 sz="1700" spc="-127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lvl1pPr>
          </a:lstStyle>
          <a:p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관리자 상세 페이지 </a:t>
            </a:r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 </a:t>
            </a: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사원등록</a:t>
            </a:r>
            <a:endParaRPr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017A76-E4F5-2744-A9DC-4CD6695457FE}"/>
              </a:ext>
            </a:extLst>
          </p:cNvPr>
          <p:cNvGrpSpPr/>
          <p:nvPr/>
        </p:nvGrpSpPr>
        <p:grpSpPr>
          <a:xfrm>
            <a:off x="0" y="6167393"/>
            <a:ext cx="9144000" cy="487478"/>
            <a:chOff x="0" y="6167393"/>
            <a:chExt cx="9144000" cy="487478"/>
          </a:xfrm>
        </p:grpSpPr>
        <p:sp>
          <p:nvSpPr>
            <p:cNvPr id="3" name="직선 연결선 6">
              <a:extLst>
                <a:ext uri="{FF2B5EF4-FFF2-40B4-BE49-F238E27FC236}">
                  <a16:creationId xmlns:a16="http://schemas.microsoft.com/office/drawing/2014/main" id="{6A36776A-F2F0-3BF2-80D0-20493B837A6E}"/>
                </a:ext>
              </a:extLst>
            </p:cNvPr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4" name="직사각형 1">
              <a:extLst>
                <a:ext uri="{FF2B5EF4-FFF2-40B4-BE49-F238E27FC236}">
                  <a16:creationId xmlns:a16="http://schemas.microsoft.com/office/drawing/2014/main" id="{53101D2F-BA1D-EE9A-A3DC-E91BFE9D85FC}"/>
                </a:ext>
              </a:extLst>
            </p:cNvPr>
            <p:cNvSpPr txBox="1"/>
            <p:nvPr/>
          </p:nvSpPr>
          <p:spPr>
            <a:xfrm>
              <a:off x="247194" y="6385630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3DCA1260-47BE-AFAE-5827-8599FA138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94" y="884701"/>
            <a:ext cx="6090981" cy="4833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2002A30-E7A1-0129-8E0D-307598316EC8}"/>
              </a:ext>
            </a:extLst>
          </p:cNvPr>
          <p:cNvSpPr/>
          <p:nvPr/>
        </p:nvSpPr>
        <p:spPr>
          <a:xfrm>
            <a:off x="2721077" y="3072770"/>
            <a:ext cx="2367117" cy="304611"/>
          </a:xfrm>
          <a:prstGeom prst="round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F491861-D1C3-C714-3100-3A73E961692E}"/>
              </a:ext>
            </a:extLst>
          </p:cNvPr>
          <p:cNvSpPr/>
          <p:nvPr/>
        </p:nvSpPr>
        <p:spPr>
          <a:xfrm>
            <a:off x="530942" y="1614948"/>
            <a:ext cx="464574" cy="154858"/>
          </a:xfrm>
          <a:prstGeom prst="round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D699248-3D18-9257-70BA-23173EB4DAF9}"/>
              </a:ext>
            </a:extLst>
          </p:cNvPr>
          <p:cNvGrpSpPr/>
          <p:nvPr/>
        </p:nvGrpSpPr>
        <p:grpSpPr>
          <a:xfrm>
            <a:off x="6517079" y="1378580"/>
            <a:ext cx="2512142" cy="1239290"/>
            <a:chOff x="6480526" y="2674563"/>
            <a:chExt cx="2512142" cy="123929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21FBC65-BA80-24D8-35E6-C3F41CB44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0526" y="2681937"/>
              <a:ext cx="2512142" cy="1231916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710B2BE-749B-13BA-5718-E2E6FAE90345}"/>
                </a:ext>
              </a:extLst>
            </p:cNvPr>
            <p:cNvSpPr/>
            <p:nvPr/>
          </p:nvSpPr>
          <p:spPr>
            <a:xfrm>
              <a:off x="6480526" y="2674563"/>
              <a:ext cx="2512142" cy="1231903"/>
            </a:xfrm>
            <a:prstGeom prst="rect">
              <a:avLst/>
            </a:prstGeom>
            <a:noFill/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endParaRPr>
            </a:p>
          </p:txBody>
        </p:sp>
      </p:grp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DBDDBE5-5C57-CBD0-802B-887C560AED2B}"/>
              </a:ext>
            </a:extLst>
          </p:cNvPr>
          <p:cNvSpPr/>
          <p:nvPr/>
        </p:nvSpPr>
        <p:spPr>
          <a:xfrm>
            <a:off x="2721077" y="4129548"/>
            <a:ext cx="2315497" cy="553065"/>
          </a:xfrm>
          <a:prstGeom prst="round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9E8083-693A-C86A-8366-2848FC6246B3}"/>
              </a:ext>
            </a:extLst>
          </p:cNvPr>
          <p:cNvSpPr txBox="1"/>
          <p:nvPr/>
        </p:nvSpPr>
        <p:spPr>
          <a:xfrm>
            <a:off x="6671939" y="3548252"/>
            <a:ext cx="2169618" cy="276997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rPr>
              <a:t>Daum</a:t>
            </a:r>
            <a:r>
              <a:rPr lang="ko-KR" altLang="en-US" sz="1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rPr>
              <a:t> </a:t>
            </a:r>
            <a:r>
              <a:rPr lang="en-US" altLang="ko-KR" sz="1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rPr>
              <a:t>API </a:t>
            </a:r>
            <a:r>
              <a:rPr lang="ko-KR" altLang="en-US" sz="1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rPr>
              <a:t>기반 주소검색 기능 탑재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0217B3B-76D8-C708-F3E4-28EDE89DC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732" y="3960073"/>
            <a:ext cx="3786489" cy="1910335"/>
          </a:xfrm>
          <a:prstGeom prst="rect">
            <a:avLst/>
          </a:prstGeom>
        </p:spPr>
      </p:pic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D6B4C992-7926-9D55-5161-B9508E58A64A}"/>
              </a:ext>
            </a:extLst>
          </p:cNvPr>
          <p:cNvCxnSpPr>
            <a:stCxn id="9" idx="3"/>
            <a:endCxn id="8" idx="2"/>
          </p:cNvCxnSpPr>
          <p:nvPr/>
        </p:nvCxnSpPr>
        <p:spPr>
          <a:xfrm flipV="1">
            <a:off x="5088194" y="2617870"/>
            <a:ext cx="2684956" cy="60720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0E2BEB40-60D7-4CA5-B1F6-71CB5B3FF929}"/>
              </a:ext>
            </a:extLst>
          </p:cNvPr>
          <p:cNvCxnSpPr>
            <a:stCxn id="20" idx="2"/>
            <a:endCxn id="27" idx="1"/>
          </p:cNvCxnSpPr>
          <p:nvPr/>
        </p:nvCxnSpPr>
        <p:spPr>
          <a:xfrm rot="16200000" flipH="1">
            <a:off x="4444465" y="4116974"/>
            <a:ext cx="232628" cy="136390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4667530-A2C8-D15D-CCD3-75B3A840AC8E}"/>
              </a:ext>
            </a:extLst>
          </p:cNvPr>
          <p:cNvSpPr/>
          <p:nvPr/>
        </p:nvSpPr>
        <p:spPr>
          <a:xfrm>
            <a:off x="5242732" y="3960073"/>
            <a:ext cx="3786489" cy="1910334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71043390"/>
      </p:ext>
    </p:extLst>
  </p:cSld>
  <p:clrMapOvr>
    <a:masterClrMapping/>
  </p:clrMapOvr>
  <p:transition spd="slow">
    <p:push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7850419F-FBFC-067E-A156-EA2D2EE89CD3}"/>
              </a:ext>
            </a:extLst>
          </p:cNvPr>
          <p:cNvSpPr/>
          <p:nvPr/>
        </p:nvSpPr>
        <p:spPr>
          <a:xfrm>
            <a:off x="154278" y="121848"/>
            <a:ext cx="3015642" cy="313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cubicBezTo>
                  <a:pt x="21600" y="3600"/>
                  <a:pt x="21600" y="7200"/>
                  <a:pt x="21600" y="10800"/>
                </a:cubicBezTo>
                <a:cubicBezTo>
                  <a:pt x="21600" y="14400"/>
                  <a:pt x="21600" y="1800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 sz="1700" spc="-127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lvl1pPr>
          </a:lstStyle>
          <a:p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관리자 상세 페이지 </a:t>
            </a:r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–- </a:t>
            </a: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 정보 등록</a:t>
            </a:r>
            <a:endParaRPr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8DFD76E-49F6-FDBB-9316-1DA93A6B2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01" y="1046897"/>
            <a:ext cx="6133896" cy="4365758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9B40B14-D1C3-85DD-FC53-2BA3521D1C1D}"/>
              </a:ext>
            </a:extLst>
          </p:cNvPr>
          <p:cNvSpPr/>
          <p:nvPr/>
        </p:nvSpPr>
        <p:spPr>
          <a:xfrm>
            <a:off x="1172736" y="2412784"/>
            <a:ext cx="761429" cy="197072"/>
          </a:xfrm>
          <a:prstGeom prst="round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AA62568-7134-710F-C018-820EAFF9C8E8}"/>
              </a:ext>
            </a:extLst>
          </p:cNvPr>
          <p:cNvSpPr/>
          <p:nvPr/>
        </p:nvSpPr>
        <p:spPr>
          <a:xfrm>
            <a:off x="2758465" y="2310599"/>
            <a:ext cx="3842073" cy="459835"/>
          </a:xfrm>
          <a:prstGeom prst="round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E4CC78C-069A-6E59-D6BA-9C90CC9D1AB3}"/>
              </a:ext>
            </a:extLst>
          </p:cNvPr>
          <p:cNvSpPr/>
          <p:nvPr/>
        </p:nvSpPr>
        <p:spPr>
          <a:xfrm>
            <a:off x="2758465" y="2801319"/>
            <a:ext cx="3842073" cy="459835"/>
          </a:xfrm>
          <a:prstGeom prst="round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85EEFAD-9073-500A-7753-3246E04692A4}"/>
              </a:ext>
            </a:extLst>
          </p:cNvPr>
          <p:cNvGrpSpPr/>
          <p:nvPr/>
        </p:nvGrpSpPr>
        <p:grpSpPr>
          <a:xfrm>
            <a:off x="0" y="6167393"/>
            <a:ext cx="9144000" cy="487478"/>
            <a:chOff x="0" y="6167393"/>
            <a:chExt cx="9144000" cy="487478"/>
          </a:xfrm>
        </p:grpSpPr>
        <p:sp>
          <p:nvSpPr>
            <p:cNvPr id="4" name="직선 연결선 6">
              <a:extLst>
                <a:ext uri="{FF2B5EF4-FFF2-40B4-BE49-F238E27FC236}">
                  <a16:creationId xmlns:a16="http://schemas.microsoft.com/office/drawing/2014/main" id="{868E4586-2E47-FB6B-31E6-73E9B77786FD}"/>
                </a:ext>
              </a:extLst>
            </p:cNvPr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5" name="직사각형 1">
              <a:extLst>
                <a:ext uri="{FF2B5EF4-FFF2-40B4-BE49-F238E27FC236}">
                  <a16:creationId xmlns:a16="http://schemas.microsoft.com/office/drawing/2014/main" id="{0ED789E0-0FE7-18BD-F5E7-A7EE7EE7FC0B}"/>
                </a:ext>
              </a:extLst>
            </p:cNvPr>
            <p:cNvSpPr txBox="1"/>
            <p:nvPr/>
          </p:nvSpPr>
          <p:spPr>
            <a:xfrm>
              <a:off x="247194" y="6385630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8A97D00-95D7-DACF-B22F-F2971C004498}"/>
              </a:ext>
            </a:extLst>
          </p:cNvPr>
          <p:cNvSpPr txBox="1"/>
          <p:nvPr/>
        </p:nvSpPr>
        <p:spPr>
          <a:xfrm>
            <a:off x="6990195" y="2405657"/>
            <a:ext cx="1443204" cy="276997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rPr>
              <a:t>사원번호 중복확인 기능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2A2D1D-309B-5182-35BA-ECE0ABAE1534}"/>
              </a:ext>
            </a:extLst>
          </p:cNvPr>
          <p:cNvSpPr txBox="1"/>
          <p:nvPr/>
        </p:nvSpPr>
        <p:spPr>
          <a:xfrm>
            <a:off x="6990195" y="2892493"/>
            <a:ext cx="1310465" cy="276997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rPr>
              <a:t>아이디 중복확인 기능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7972BC8-0931-3BDD-6A05-35528BC108FC}"/>
              </a:ext>
            </a:extLst>
          </p:cNvPr>
          <p:cNvCxnSpPr>
            <a:stCxn id="13" idx="3"/>
            <a:endCxn id="8" idx="1"/>
          </p:cNvCxnSpPr>
          <p:nvPr/>
        </p:nvCxnSpPr>
        <p:spPr>
          <a:xfrm>
            <a:off x="6600538" y="2540517"/>
            <a:ext cx="389657" cy="36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5C2951E-885F-A451-66A8-C8686EF1B556}"/>
              </a:ext>
            </a:extLst>
          </p:cNvPr>
          <p:cNvCxnSpPr>
            <a:stCxn id="14" idx="3"/>
            <a:endCxn id="10" idx="1"/>
          </p:cNvCxnSpPr>
          <p:nvPr/>
        </p:nvCxnSpPr>
        <p:spPr>
          <a:xfrm flipV="1">
            <a:off x="6600538" y="3030992"/>
            <a:ext cx="389657" cy="2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656631"/>
      </p:ext>
    </p:extLst>
  </p:cSld>
  <p:clrMapOvr>
    <a:masterClrMapping/>
  </p:clrMapOvr>
  <p:transition spd="slow">
    <p:push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B89CE1E0-26D8-2E29-CC85-30D78A5BFA58}"/>
              </a:ext>
            </a:extLst>
          </p:cNvPr>
          <p:cNvSpPr/>
          <p:nvPr/>
        </p:nvSpPr>
        <p:spPr>
          <a:xfrm>
            <a:off x="154278" y="121848"/>
            <a:ext cx="3334510" cy="313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cubicBezTo>
                  <a:pt x="21600" y="3600"/>
                  <a:pt x="21600" y="7200"/>
                  <a:pt x="21600" y="10800"/>
                </a:cubicBezTo>
                <a:cubicBezTo>
                  <a:pt x="21600" y="14400"/>
                  <a:pt x="21600" y="1800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 sz="1700" spc="-127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lvl1pPr>
          </a:lstStyle>
          <a:p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관리자 상세 페이지 </a:t>
            </a:r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 </a:t>
            </a: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사원명부 및 수정</a:t>
            </a:r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</a:t>
            </a: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삭제</a:t>
            </a:r>
            <a:endParaRPr lang="en-US" altLang="ko-KR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DE5BF0E-98EA-3E1F-AB2F-7C8AF7D08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94" y="1359181"/>
            <a:ext cx="7131827" cy="4139637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114831D-D634-6806-36CF-3FF92D76115D}"/>
              </a:ext>
            </a:extLst>
          </p:cNvPr>
          <p:cNvSpPr/>
          <p:nvPr/>
        </p:nvSpPr>
        <p:spPr>
          <a:xfrm>
            <a:off x="610709" y="2648005"/>
            <a:ext cx="744341" cy="155792"/>
          </a:xfrm>
          <a:prstGeom prst="round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1AB15B7-E8B4-BDE3-95CC-7BFFFA57515C}"/>
              </a:ext>
            </a:extLst>
          </p:cNvPr>
          <p:cNvSpPr/>
          <p:nvPr/>
        </p:nvSpPr>
        <p:spPr>
          <a:xfrm>
            <a:off x="3645775" y="2244099"/>
            <a:ext cx="2844653" cy="207723"/>
          </a:xfrm>
          <a:prstGeom prst="round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D5E920A-4A08-12CD-73C4-52A4481E64CB}"/>
              </a:ext>
            </a:extLst>
          </p:cNvPr>
          <p:cNvSpPr/>
          <p:nvPr/>
        </p:nvSpPr>
        <p:spPr>
          <a:xfrm>
            <a:off x="3651545" y="2511907"/>
            <a:ext cx="1679095" cy="207723"/>
          </a:xfrm>
          <a:prstGeom prst="round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2C22FD2-3113-3543-DB35-377BFFA1D987}"/>
              </a:ext>
            </a:extLst>
          </p:cNvPr>
          <p:cNvSpPr/>
          <p:nvPr/>
        </p:nvSpPr>
        <p:spPr>
          <a:xfrm>
            <a:off x="6894334" y="1817112"/>
            <a:ext cx="392366" cy="161562"/>
          </a:xfrm>
          <a:prstGeom prst="round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2BB1D17-E801-BCFA-36B5-DFFC7F9F4A97}"/>
              </a:ext>
            </a:extLst>
          </p:cNvPr>
          <p:cNvGrpSpPr/>
          <p:nvPr/>
        </p:nvGrpSpPr>
        <p:grpSpPr>
          <a:xfrm>
            <a:off x="0" y="6167393"/>
            <a:ext cx="9144000" cy="487478"/>
            <a:chOff x="0" y="6167393"/>
            <a:chExt cx="9144000" cy="487478"/>
          </a:xfrm>
        </p:grpSpPr>
        <p:sp>
          <p:nvSpPr>
            <p:cNvPr id="3" name="직선 연결선 6">
              <a:extLst>
                <a:ext uri="{FF2B5EF4-FFF2-40B4-BE49-F238E27FC236}">
                  <a16:creationId xmlns:a16="http://schemas.microsoft.com/office/drawing/2014/main" id="{0A59540D-3634-DAB4-F931-2EA7B9D2FB6C}"/>
                </a:ext>
              </a:extLst>
            </p:cNvPr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4" name="직사각형 1">
              <a:extLst>
                <a:ext uri="{FF2B5EF4-FFF2-40B4-BE49-F238E27FC236}">
                  <a16:creationId xmlns:a16="http://schemas.microsoft.com/office/drawing/2014/main" id="{AE3ACA78-1993-C539-45A6-CCB863CB74EB}"/>
                </a:ext>
              </a:extLst>
            </p:cNvPr>
            <p:cNvSpPr txBox="1"/>
            <p:nvPr/>
          </p:nvSpPr>
          <p:spPr>
            <a:xfrm>
              <a:off x="247194" y="6385630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42425B8-8440-22CC-504C-F2065CCB32C9}"/>
              </a:ext>
            </a:extLst>
          </p:cNvPr>
          <p:cNvSpPr txBox="1"/>
          <p:nvPr/>
        </p:nvSpPr>
        <p:spPr>
          <a:xfrm>
            <a:off x="7514720" y="1117446"/>
            <a:ext cx="1529309" cy="276997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rPr>
              <a:t>사원명부목록 초기화 기능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F36384-502C-F3CD-3FF4-7BB56EE3FE91}"/>
              </a:ext>
            </a:extLst>
          </p:cNvPr>
          <p:cNvSpPr txBox="1"/>
          <p:nvPr/>
        </p:nvSpPr>
        <p:spPr>
          <a:xfrm>
            <a:off x="7514720" y="2002359"/>
            <a:ext cx="899235" cy="276997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rPr>
              <a:t>검색 조건 설정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D1538F-4B0F-5B07-B8F6-54A0B6B2C87E}"/>
              </a:ext>
            </a:extLst>
          </p:cNvPr>
          <p:cNvSpPr txBox="1"/>
          <p:nvPr/>
        </p:nvSpPr>
        <p:spPr>
          <a:xfrm>
            <a:off x="7514720" y="2467663"/>
            <a:ext cx="1076215" cy="276997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rPr>
              <a:t>텍스트 검색 기능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A5E4181-2C56-EE34-7432-B8944C128C08}"/>
              </a:ext>
            </a:extLst>
          </p:cNvPr>
          <p:cNvCxnSpPr>
            <a:cxnSpLocks/>
          </p:cNvCxnSpPr>
          <p:nvPr/>
        </p:nvCxnSpPr>
        <p:spPr>
          <a:xfrm flipV="1">
            <a:off x="7101348" y="1255945"/>
            <a:ext cx="0" cy="561167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00E933F-91B0-3F17-7D61-1CDFD4D60156}"/>
              </a:ext>
            </a:extLst>
          </p:cNvPr>
          <p:cNvCxnSpPr>
            <a:endCxn id="6" idx="1"/>
          </p:cNvCxnSpPr>
          <p:nvPr/>
        </p:nvCxnSpPr>
        <p:spPr>
          <a:xfrm>
            <a:off x="7101348" y="1255945"/>
            <a:ext cx="4133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04467B6-98D7-60CC-1AF5-B456D0BE5579}"/>
              </a:ext>
            </a:extLst>
          </p:cNvPr>
          <p:cNvCxnSpPr>
            <a:stCxn id="14" idx="3"/>
            <a:endCxn id="9" idx="1"/>
          </p:cNvCxnSpPr>
          <p:nvPr/>
        </p:nvCxnSpPr>
        <p:spPr>
          <a:xfrm flipV="1">
            <a:off x="5330640" y="2606162"/>
            <a:ext cx="2184080" cy="96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05E5021A-2316-8CB8-8FD3-AB4E1C7822FF}"/>
              </a:ext>
            </a:extLst>
          </p:cNvPr>
          <p:cNvCxnSpPr>
            <a:stCxn id="12" idx="3"/>
            <a:endCxn id="8" idx="1"/>
          </p:cNvCxnSpPr>
          <p:nvPr/>
        </p:nvCxnSpPr>
        <p:spPr>
          <a:xfrm flipV="1">
            <a:off x="6490428" y="2140858"/>
            <a:ext cx="1024292" cy="20710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120094"/>
      </p:ext>
    </p:extLst>
  </p:cSld>
  <p:clrMapOvr>
    <a:masterClrMapping/>
  </p:clrMapOvr>
  <p:transition spd="slow">
    <p:push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B89CE1E0-26D8-2E29-CC85-30D78A5BFA58}"/>
              </a:ext>
            </a:extLst>
          </p:cNvPr>
          <p:cNvSpPr/>
          <p:nvPr/>
        </p:nvSpPr>
        <p:spPr>
          <a:xfrm>
            <a:off x="154278" y="121848"/>
            <a:ext cx="3334510" cy="313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cubicBezTo>
                  <a:pt x="21600" y="3600"/>
                  <a:pt x="21600" y="7200"/>
                  <a:pt x="21600" y="10800"/>
                </a:cubicBezTo>
                <a:cubicBezTo>
                  <a:pt x="21600" y="14400"/>
                  <a:pt x="21600" y="1800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 sz="1700" spc="-127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lvl1pPr>
          </a:lstStyle>
          <a:p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관리자 상세 페이지 </a:t>
            </a:r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 </a:t>
            </a: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사원명부 및 수정</a:t>
            </a:r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</a:t>
            </a: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삭제</a:t>
            </a:r>
            <a:endParaRPr lang="en-US" altLang="ko-KR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103AE45-86DC-38F9-5531-C0130552C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78" y="1015335"/>
            <a:ext cx="4542477" cy="4318658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5B27BE6-608B-2715-EFB5-8608D1B850B3}"/>
              </a:ext>
            </a:extLst>
          </p:cNvPr>
          <p:cNvSpPr/>
          <p:nvPr/>
        </p:nvSpPr>
        <p:spPr>
          <a:xfrm>
            <a:off x="523150" y="3174664"/>
            <a:ext cx="3942318" cy="213739"/>
          </a:xfrm>
          <a:prstGeom prst="round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FF57DDF-FFF5-A0B0-F014-9F0674901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084" y="1015335"/>
            <a:ext cx="4135638" cy="4318661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20C1B09-D674-18BA-AA31-EA9072FE4991}"/>
              </a:ext>
            </a:extLst>
          </p:cNvPr>
          <p:cNvSpPr/>
          <p:nvPr/>
        </p:nvSpPr>
        <p:spPr>
          <a:xfrm>
            <a:off x="4944863" y="1240007"/>
            <a:ext cx="603682" cy="248567"/>
          </a:xfrm>
          <a:prstGeom prst="round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5374E7C-80B4-2683-233B-90972E46CFFB}"/>
              </a:ext>
            </a:extLst>
          </p:cNvPr>
          <p:cNvGrpSpPr/>
          <p:nvPr/>
        </p:nvGrpSpPr>
        <p:grpSpPr>
          <a:xfrm>
            <a:off x="0" y="6167393"/>
            <a:ext cx="9144000" cy="487478"/>
            <a:chOff x="0" y="6167393"/>
            <a:chExt cx="9144000" cy="487478"/>
          </a:xfrm>
        </p:grpSpPr>
        <p:sp>
          <p:nvSpPr>
            <p:cNvPr id="8" name="직선 연결선 6">
              <a:extLst>
                <a:ext uri="{FF2B5EF4-FFF2-40B4-BE49-F238E27FC236}">
                  <a16:creationId xmlns:a16="http://schemas.microsoft.com/office/drawing/2014/main" id="{6AEDC606-E1F1-4B28-3F1E-C3C695B81D77}"/>
                </a:ext>
              </a:extLst>
            </p:cNvPr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9" name="직사각형 1">
              <a:extLst>
                <a:ext uri="{FF2B5EF4-FFF2-40B4-BE49-F238E27FC236}">
                  <a16:creationId xmlns:a16="http://schemas.microsoft.com/office/drawing/2014/main" id="{57F36343-4989-B4A8-84FA-86D8B1FCF970}"/>
                </a:ext>
              </a:extLst>
            </p:cNvPr>
            <p:cNvSpPr txBox="1"/>
            <p:nvPr/>
          </p:nvSpPr>
          <p:spPr>
            <a:xfrm>
              <a:off x="247194" y="6385630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7936B63-D8FB-3EE9-1525-A8F6608AB740}"/>
              </a:ext>
            </a:extLst>
          </p:cNvPr>
          <p:cNvSpPr txBox="1"/>
          <p:nvPr/>
        </p:nvSpPr>
        <p:spPr>
          <a:xfrm>
            <a:off x="4854084" y="362844"/>
            <a:ext cx="2593851" cy="584773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사원명부 테이블 행 클릭 시</a:t>
            </a:r>
            <a:r>
              <a:rPr lang="en-US" altLang="ko-KR" sz="160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해당 사원정보수정 페이지로 이동 </a:t>
            </a: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29F98A96-522A-B3B6-71A7-B68E69C6E130}"/>
              </a:ext>
            </a:extLst>
          </p:cNvPr>
          <p:cNvCxnSpPr/>
          <p:nvPr/>
        </p:nvCxnSpPr>
        <p:spPr>
          <a:xfrm rot="5400000" flipH="1" flipV="1">
            <a:off x="3773200" y="1697439"/>
            <a:ext cx="1686090" cy="1268361"/>
          </a:xfrm>
          <a:prstGeom prst="bentConnector3">
            <a:avLst>
              <a:gd name="adj1" fmla="val 26820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350972"/>
      </p:ext>
    </p:extLst>
  </p:cSld>
  <p:clrMapOvr>
    <a:masterClrMapping/>
  </p:clrMapOvr>
  <p:transition spd="slow">
    <p:push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B89CE1E0-26D8-2E29-CC85-30D78A5BFA58}"/>
              </a:ext>
            </a:extLst>
          </p:cNvPr>
          <p:cNvSpPr/>
          <p:nvPr/>
        </p:nvSpPr>
        <p:spPr>
          <a:xfrm>
            <a:off x="154278" y="121848"/>
            <a:ext cx="2404567" cy="313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cubicBezTo>
                  <a:pt x="21600" y="3600"/>
                  <a:pt x="21600" y="7200"/>
                  <a:pt x="21600" y="10800"/>
                </a:cubicBezTo>
                <a:cubicBezTo>
                  <a:pt x="21600" y="14400"/>
                  <a:pt x="21600" y="1800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1700" spc="-127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lvl1pPr>
          </a:lstStyle>
          <a:p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관리자 상세 페이지 </a:t>
            </a:r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 </a:t>
            </a: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급여 입력</a:t>
            </a:r>
            <a:endParaRPr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E35BC0-F736-E8F0-69F9-1B07776A49CF}"/>
              </a:ext>
            </a:extLst>
          </p:cNvPr>
          <p:cNvGrpSpPr/>
          <p:nvPr/>
        </p:nvGrpSpPr>
        <p:grpSpPr>
          <a:xfrm>
            <a:off x="0" y="6167393"/>
            <a:ext cx="9144000" cy="487478"/>
            <a:chOff x="0" y="6167393"/>
            <a:chExt cx="9144000" cy="487478"/>
          </a:xfrm>
        </p:grpSpPr>
        <p:sp>
          <p:nvSpPr>
            <p:cNvPr id="3" name="직선 연결선 6">
              <a:extLst>
                <a:ext uri="{FF2B5EF4-FFF2-40B4-BE49-F238E27FC236}">
                  <a16:creationId xmlns:a16="http://schemas.microsoft.com/office/drawing/2014/main" id="{B5348C22-CF68-0CE9-B1C2-9459D6442301}"/>
                </a:ext>
              </a:extLst>
            </p:cNvPr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4" name="직사각형 1">
              <a:extLst>
                <a:ext uri="{FF2B5EF4-FFF2-40B4-BE49-F238E27FC236}">
                  <a16:creationId xmlns:a16="http://schemas.microsoft.com/office/drawing/2014/main" id="{9CBC0326-3AB6-4B05-0923-BCB520EBFCE8}"/>
                </a:ext>
              </a:extLst>
            </p:cNvPr>
            <p:cNvSpPr txBox="1"/>
            <p:nvPr/>
          </p:nvSpPr>
          <p:spPr>
            <a:xfrm>
              <a:off x="247194" y="6385630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95B94105-7B10-E01E-CB2D-5D047DDCB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78" y="1006445"/>
            <a:ext cx="8790038" cy="427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886998"/>
      </p:ext>
    </p:extLst>
  </p:cSld>
  <p:clrMapOvr>
    <a:masterClrMapping/>
  </p:clrMapOvr>
  <p:transition spd="slow">
    <p:push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B89CE1E0-26D8-2E29-CC85-30D78A5BFA58}"/>
              </a:ext>
            </a:extLst>
          </p:cNvPr>
          <p:cNvSpPr/>
          <p:nvPr/>
        </p:nvSpPr>
        <p:spPr>
          <a:xfrm>
            <a:off x="154278" y="121848"/>
            <a:ext cx="2404567" cy="313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cubicBezTo>
                  <a:pt x="21600" y="3600"/>
                  <a:pt x="21600" y="7200"/>
                  <a:pt x="21600" y="10800"/>
                </a:cubicBezTo>
                <a:cubicBezTo>
                  <a:pt x="21600" y="14400"/>
                  <a:pt x="21600" y="1800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1700" spc="-127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lvl1pPr>
          </a:lstStyle>
          <a:p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관리자 상세 페이지 </a:t>
            </a:r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 </a:t>
            </a: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급여 입력</a:t>
            </a:r>
            <a:endParaRPr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E35BC0-F736-E8F0-69F9-1B07776A49CF}"/>
              </a:ext>
            </a:extLst>
          </p:cNvPr>
          <p:cNvGrpSpPr/>
          <p:nvPr/>
        </p:nvGrpSpPr>
        <p:grpSpPr>
          <a:xfrm>
            <a:off x="0" y="6167393"/>
            <a:ext cx="9144000" cy="487478"/>
            <a:chOff x="0" y="6167393"/>
            <a:chExt cx="9144000" cy="487478"/>
          </a:xfrm>
        </p:grpSpPr>
        <p:sp>
          <p:nvSpPr>
            <p:cNvPr id="3" name="직선 연결선 6">
              <a:extLst>
                <a:ext uri="{FF2B5EF4-FFF2-40B4-BE49-F238E27FC236}">
                  <a16:creationId xmlns:a16="http://schemas.microsoft.com/office/drawing/2014/main" id="{B5348C22-CF68-0CE9-B1C2-9459D6442301}"/>
                </a:ext>
              </a:extLst>
            </p:cNvPr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4" name="직사각형 1">
              <a:extLst>
                <a:ext uri="{FF2B5EF4-FFF2-40B4-BE49-F238E27FC236}">
                  <a16:creationId xmlns:a16="http://schemas.microsoft.com/office/drawing/2014/main" id="{9CBC0326-3AB6-4B05-0923-BCB520EBFCE8}"/>
                </a:ext>
              </a:extLst>
            </p:cNvPr>
            <p:cNvSpPr txBox="1"/>
            <p:nvPr/>
          </p:nvSpPr>
          <p:spPr>
            <a:xfrm>
              <a:off x="247194" y="6385630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F85FAB77-5B94-4FD4-95C7-DD062DAAE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95" y="1937263"/>
            <a:ext cx="4240986" cy="2523185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AFD5FB6-7527-0044-FB78-C7692DF45BA3}"/>
              </a:ext>
            </a:extLst>
          </p:cNvPr>
          <p:cNvSpPr/>
          <p:nvPr/>
        </p:nvSpPr>
        <p:spPr>
          <a:xfrm>
            <a:off x="2771375" y="2159084"/>
            <a:ext cx="411480" cy="227288"/>
          </a:xfrm>
          <a:prstGeom prst="round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6BCCE21-C260-0500-6742-1622EAF7F85B}"/>
              </a:ext>
            </a:extLst>
          </p:cNvPr>
          <p:cNvSpPr/>
          <p:nvPr/>
        </p:nvSpPr>
        <p:spPr>
          <a:xfrm>
            <a:off x="3592735" y="2157275"/>
            <a:ext cx="411480" cy="227288"/>
          </a:xfrm>
          <a:prstGeom prst="round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930B74A-ACC8-2EEE-F58E-D229CC869624}"/>
              </a:ext>
            </a:extLst>
          </p:cNvPr>
          <p:cNvSpPr/>
          <p:nvPr/>
        </p:nvSpPr>
        <p:spPr>
          <a:xfrm>
            <a:off x="4030085" y="2157275"/>
            <a:ext cx="384010" cy="227288"/>
          </a:xfrm>
          <a:prstGeom prst="round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1DDB82D-2FCD-DD6D-6669-72BAEC6C61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35"/>
          <a:stretch/>
        </p:blipFill>
        <p:spPr>
          <a:xfrm>
            <a:off x="4940119" y="3971347"/>
            <a:ext cx="3877669" cy="188533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123DF64-6821-E47B-EC5E-3D25F48A7C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592"/>
          <a:stretch/>
        </p:blipFill>
        <p:spPr>
          <a:xfrm>
            <a:off x="4940119" y="2173568"/>
            <a:ext cx="3877669" cy="181407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B117C40-3BC9-2E9F-5D1F-A7F45FB182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482"/>
          <a:stretch/>
        </p:blipFill>
        <p:spPr>
          <a:xfrm>
            <a:off x="4940120" y="559266"/>
            <a:ext cx="3877669" cy="1685714"/>
          </a:xfrm>
          <a:prstGeom prst="rect">
            <a:avLst/>
          </a:prstGeom>
        </p:spPr>
      </p:pic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F4F98FBC-7CFA-94F0-4528-6B148DEB2261}"/>
              </a:ext>
            </a:extLst>
          </p:cNvPr>
          <p:cNvCxnSpPr>
            <a:cxnSpLocks/>
            <a:stCxn id="34" idx="0"/>
            <a:endCxn id="51" idx="1"/>
          </p:cNvCxnSpPr>
          <p:nvPr/>
        </p:nvCxnSpPr>
        <p:spPr>
          <a:xfrm rot="5400000" flipH="1" flipV="1">
            <a:off x="3560473" y="779438"/>
            <a:ext cx="796288" cy="196300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865E2B71-7293-40ED-58C1-740541A4A4F7}"/>
              </a:ext>
            </a:extLst>
          </p:cNvPr>
          <p:cNvCxnSpPr>
            <a:cxnSpLocks/>
            <a:stCxn id="35" idx="0"/>
            <a:endCxn id="53" idx="1"/>
          </p:cNvCxnSpPr>
          <p:nvPr/>
        </p:nvCxnSpPr>
        <p:spPr>
          <a:xfrm rot="16200000" flipH="1">
            <a:off x="3909442" y="2046307"/>
            <a:ext cx="919709" cy="1141644"/>
          </a:xfrm>
          <a:prstGeom prst="bentConnector4">
            <a:avLst>
              <a:gd name="adj1" fmla="val -35272"/>
              <a:gd name="adj2" fmla="val 69690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141FE1A2-8982-04A7-30D0-FCC7B7756FF4}"/>
              </a:ext>
            </a:extLst>
          </p:cNvPr>
          <p:cNvCxnSpPr>
            <a:cxnSpLocks/>
            <a:stCxn id="36" idx="2"/>
            <a:endCxn id="60" idx="1"/>
          </p:cNvCxnSpPr>
          <p:nvPr/>
        </p:nvCxnSpPr>
        <p:spPr>
          <a:xfrm rot="16200000" flipH="1">
            <a:off x="3294038" y="3312614"/>
            <a:ext cx="2574132" cy="71802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45DE0D1-2166-9898-DA03-4954609AA294}"/>
              </a:ext>
            </a:extLst>
          </p:cNvPr>
          <p:cNvSpPr/>
          <p:nvPr/>
        </p:nvSpPr>
        <p:spPr>
          <a:xfrm>
            <a:off x="4940119" y="559266"/>
            <a:ext cx="3877669" cy="1607060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964E1FC-34B5-D49C-C17F-484D52D0A7C2}"/>
              </a:ext>
            </a:extLst>
          </p:cNvPr>
          <p:cNvSpPr/>
          <p:nvPr/>
        </p:nvSpPr>
        <p:spPr>
          <a:xfrm>
            <a:off x="4940119" y="2166326"/>
            <a:ext cx="3877669" cy="1885333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1876F03-7567-349F-F02C-32E5215BFFCE}"/>
              </a:ext>
            </a:extLst>
          </p:cNvPr>
          <p:cNvSpPr/>
          <p:nvPr/>
        </p:nvSpPr>
        <p:spPr>
          <a:xfrm>
            <a:off x="4940119" y="4051659"/>
            <a:ext cx="3877669" cy="1814071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E631E8C-4045-6B63-7BA4-E4B23322773F}"/>
              </a:ext>
            </a:extLst>
          </p:cNvPr>
          <p:cNvSpPr txBox="1"/>
          <p:nvPr/>
        </p:nvSpPr>
        <p:spPr>
          <a:xfrm>
            <a:off x="261081" y="4554299"/>
            <a:ext cx="2545081" cy="523218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조건 선택 후 조회</a:t>
            </a:r>
            <a:r>
              <a:rPr lang="en-US" altLang="ko-KR" sz="140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</a:t>
            </a:r>
            <a:r>
              <a:rPr lang="ko-KR" altLang="en-US" sz="140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추가</a:t>
            </a:r>
            <a:r>
              <a:rPr lang="en-US" altLang="ko-KR" sz="140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</a:t>
            </a:r>
            <a:r>
              <a:rPr lang="ko-KR" altLang="en-US" sz="140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삭제 버튼을 </a:t>
            </a:r>
            <a:endParaRPr lang="en-US" altLang="ko-KR" sz="140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40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클릭하면</a:t>
            </a:r>
            <a:r>
              <a:rPr lang="en-US" altLang="ko-KR" sz="140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40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각 버튼의 기능 실행</a:t>
            </a:r>
            <a:endParaRPr lang="en-US" altLang="ko-KR" sz="140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350844"/>
      </p:ext>
    </p:extLst>
  </p:cSld>
  <p:clrMapOvr>
    <a:masterClrMapping/>
  </p:clrMapOvr>
  <p:transition spd="slow">
    <p:push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4290846F-9413-08B2-38C9-B6C899F4B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41" y="529719"/>
            <a:ext cx="4946470" cy="933580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B89CE1E0-26D8-2E29-CC85-30D78A5BFA58}"/>
              </a:ext>
            </a:extLst>
          </p:cNvPr>
          <p:cNvSpPr/>
          <p:nvPr/>
        </p:nvSpPr>
        <p:spPr>
          <a:xfrm>
            <a:off x="154278" y="121848"/>
            <a:ext cx="2404567" cy="313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cubicBezTo>
                  <a:pt x="21600" y="3600"/>
                  <a:pt x="21600" y="7200"/>
                  <a:pt x="21600" y="10800"/>
                </a:cubicBezTo>
                <a:cubicBezTo>
                  <a:pt x="21600" y="14400"/>
                  <a:pt x="21600" y="1800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 sz="1700" spc="-127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lvl1pPr>
          </a:lstStyle>
          <a:p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관리자 상세 페이지 </a:t>
            </a:r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 </a:t>
            </a: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급여 입력</a:t>
            </a:r>
            <a:endParaRPr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E35BC0-F736-E8F0-69F9-1B07776A49CF}"/>
              </a:ext>
            </a:extLst>
          </p:cNvPr>
          <p:cNvGrpSpPr/>
          <p:nvPr/>
        </p:nvGrpSpPr>
        <p:grpSpPr>
          <a:xfrm>
            <a:off x="0" y="6167393"/>
            <a:ext cx="9144000" cy="487478"/>
            <a:chOff x="0" y="6167393"/>
            <a:chExt cx="9144000" cy="487478"/>
          </a:xfrm>
        </p:grpSpPr>
        <p:sp>
          <p:nvSpPr>
            <p:cNvPr id="3" name="직선 연결선 6">
              <a:extLst>
                <a:ext uri="{FF2B5EF4-FFF2-40B4-BE49-F238E27FC236}">
                  <a16:creationId xmlns:a16="http://schemas.microsoft.com/office/drawing/2014/main" id="{B5348C22-CF68-0CE9-B1C2-9459D6442301}"/>
                </a:ext>
              </a:extLst>
            </p:cNvPr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4" name="직사각형 1">
              <a:extLst>
                <a:ext uri="{FF2B5EF4-FFF2-40B4-BE49-F238E27FC236}">
                  <a16:creationId xmlns:a16="http://schemas.microsoft.com/office/drawing/2014/main" id="{9CBC0326-3AB6-4B05-0923-BCB520EBFCE8}"/>
                </a:ext>
              </a:extLst>
            </p:cNvPr>
            <p:cNvSpPr txBox="1"/>
            <p:nvPr/>
          </p:nvSpPr>
          <p:spPr>
            <a:xfrm>
              <a:off x="247194" y="6385630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6BCCE21-C260-0500-6742-1622EAF7F85B}"/>
              </a:ext>
            </a:extLst>
          </p:cNvPr>
          <p:cNvSpPr/>
          <p:nvPr/>
        </p:nvSpPr>
        <p:spPr>
          <a:xfrm>
            <a:off x="3166015" y="2015829"/>
            <a:ext cx="411480" cy="227288"/>
          </a:xfrm>
          <a:prstGeom prst="round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1A4329-B5E2-20AA-E92D-B4D799DE3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41" y="690606"/>
            <a:ext cx="4946470" cy="5093394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9311BC4-A733-1AD8-AB90-D62386832F92}"/>
              </a:ext>
            </a:extLst>
          </p:cNvPr>
          <p:cNvSpPr/>
          <p:nvPr/>
        </p:nvSpPr>
        <p:spPr>
          <a:xfrm>
            <a:off x="4049486" y="823080"/>
            <a:ext cx="522514" cy="218237"/>
          </a:xfrm>
          <a:prstGeom prst="round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7E6E708-BC74-5349-0462-5DF84A7A8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56857" flipH="1">
            <a:off x="984289" y="2243681"/>
            <a:ext cx="201338" cy="30129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3EAC94-B8DF-60C7-B075-956766E66C8D}"/>
              </a:ext>
            </a:extLst>
          </p:cNvPr>
          <p:cNvSpPr/>
          <p:nvPr/>
        </p:nvSpPr>
        <p:spPr>
          <a:xfrm>
            <a:off x="1158240" y="2187310"/>
            <a:ext cx="3985475" cy="227288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B67C22-5A4C-2BEF-065A-31C0B1B874D9}"/>
              </a:ext>
            </a:extLst>
          </p:cNvPr>
          <p:cNvSpPr/>
          <p:nvPr/>
        </p:nvSpPr>
        <p:spPr>
          <a:xfrm>
            <a:off x="818606" y="3257006"/>
            <a:ext cx="4458788" cy="2438400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0F3BA372-3E31-654C-1ACB-DF86F767A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589" y="2993707"/>
            <a:ext cx="246073" cy="24607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C9A0866-27F1-47CC-0699-0758E921DF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6449" y="567569"/>
            <a:ext cx="246073" cy="24607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9643140E-1D8D-44DC-F520-342540444A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427" y="2378676"/>
            <a:ext cx="246073" cy="2460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AD4D5DE-28B3-D466-28BB-9D88368B75AC}"/>
              </a:ext>
            </a:extLst>
          </p:cNvPr>
          <p:cNvSpPr txBox="1"/>
          <p:nvPr/>
        </p:nvSpPr>
        <p:spPr>
          <a:xfrm>
            <a:off x="6290215" y="1880292"/>
            <a:ext cx="2050909" cy="307775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금액을 수정할 급여대상 선택</a:t>
            </a:r>
            <a:endParaRPr lang="en-US" altLang="ko-KR" sz="140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8E3DCF-8CA4-E84E-63CE-C8D933851C77}"/>
              </a:ext>
            </a:extLst>
          </p:cNvPr>
          <p:cNvSpPr txBox="1"/>
          <p:nvPr/>
        </p:nvSpPr>
        <p:spPr>
          <a:xfrm>
            <a:off x="6290215" y="2674176"/>
            <a:ext cx="2258086" cy="307775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지급내역 및 공제내역 금액 수정</a:t>
            </a:r>
            <a:endParaRPr lang="en-US" altLang="ko-KR" sz="140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BCB4B8-1F90-7436-41A1-751919E946F2}"/>
              </a:ext>
            </a:extLst>
          </p:cNvPr>
          <p:cNvSpPr txBox="1"/>
          <p:nvPr/>
        </p:nvSpPr>
        <p:spPr>
          <a:xfrm>
            <a:off x="6290215" y="3392903"/>
            <a:ext cx="1961993" cy="523218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급여대상 선택 후 </a:t>
            </a:r>
            <a:endParaRPr lang="en-US" altLang="ko-KR" sz="140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sz="140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값 수정 및 수정된 값을 저장</a:t>
            </a:r>
            <a:endParaRPr lang="en-US" altLang="ko-KR" sz="140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8B9BA0E7-23EC-9B4D-D65B-A5B9658A45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9250" y="1880292"/>
            <a:ext cx="246073" cy="24607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604E39F1-288E-B9CA-A0E0-3D77C8FD6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9250" y="2685029"/>
            <a:ext cx="246073" cy="24607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8339B2F0-1DBD-80E8-43A3-81A8B8B696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9250" y="3375401"/>
            <a:ext cx="246073" cy="24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21452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Box 3"/>
          <p:cNvSpPr/>
          <p:nvPr/>
        </p:nvSpPr>
        <p:spPr>
          <a:xfrm>
            <a:off x="87546" y="184538"/>
            <a:ext cx="1189991" cy="313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cubicBezTo>
                  <a:pt x="21600" y="3600"/>
                  <a:pt x="21600" y="7200"/>
                  <a:pt x="21600" y="10800"/>
                </a:cubicBezTo>
                <a:cubicBezTo>
                  <a:pt x="21600" y="14400"/>
                  <a:pt x="21600" y="1800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 sz="1700" spc="-127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lvl1pPr>
          </a:lstStyle>
          <a:p>
            <a:r>
              <a:rPr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팀원</a:t>
            </a:r>
            <a:r>
              <a:rPr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소개</a:t>
            </a:r>
            <a:endParaRPr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AE02B8B-38FC-D580-88E1-359633A7D34B}"/>
              </a:ext>
            </a:extLst>
          </p:cNvPr>
          <p:cNvSpPr/>
          <p:nvPr/>
        </p:nvSpPr>
        <p:spPr>
          <a:xfrm>
            <a:off x="7042611" y="3885594"/>
            <a:ext cx="1229605" cy="1224793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DCF3162-82FE-FC2B-7792-78A6D2594A98}"/>
              </a:ext>
            </a:extLst>
          </p:cNvPr>
          <p:cNvSpPr/>
          <p:nvPr/>
        </p:nvSpPr>
        <p:spPr>
          <a:xfrm>
            <a:off x="4913267" y="3876026"/>
            <a:ext cx="1229605" cy="1224793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7BE25E7-EB3F-41F0-B95E-22196DF7901C}"/>
              </a:ext>
            </a:extLst>
          </p:cNvPr>
          <p:cNvSpPr/>
          <p:nvPr/>
        </p:nvSpPr>
        <p:spPr>
          <a:xfrm>
            <a:off x="2783923" y="3885594"/>
            <a:ext cx="1229605" cy="1224793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7C05858-AB9B-9C6E-4AF0-A4DB22DB4654}"/>
              </a:ext>
            </a:extLst>
          </p:cNvPr>
          <p:cNvSpPr/>
          <p:nvPr/>
        </p:nvSpPr>
        <p:spPr>
          <a:xfrm>
            <a:off x="777083" y="3894076"/>
            <a:ext cx="1229605" cy="1224793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933B0C1-9B03-813A-F53B-4A6BBE7ED0BA}"/>
              </a:ext>
            </a:extLst>
          </p:cNvPr>
          <p:cNvSpPr/>
          <p:nvPr/>
        </p:nvSpPr>
        <p:spPr>
          <a:xfrm>
            <a:off x="6130489" y="1232970"/>
            <a:ext cx="1229605" cy="1224793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AE9910E-4E8A-1449-1C5D-6B49D7395F7F}"/>
              </a:ext>
            </a:extLst>
          </p:cNvPr>
          <p:cNvSpPr/>
          <p:nvPr/>
        </p:nvSpPr>
        <p:spPr>
          <a:xfrm>
            <a:off x="3902258" y="1234625"/>
            <a:ext cx="1229605" cy="1224793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076B7D-E50E-EF44-9C08-063968289960}"/>
              </a:ext>
            </a:extLst>
          </p:cNvPr>
          <p:cNvSpPr/>
          <p:nvPr/>
        </p:nvSpPr>
        <p:spPr>
          <a:xfrm>
            <a:off x="1674029" y="1216038"/>
            <a:ext cx="1229605" cy="1224793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5" name="그림 4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75F34D27-2F8B-F729-DF11-85E51078B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210" y="1102406"/>
            <a:ext cx="1609242" cy="1480502"/>
          </a:xfrm>
          <a:prstGeom prst="rect">
            <a:avLst/>
          </a:prstGeom>
          <a:ln>
            <a:noFill/>
          </a:ln>
        </p:spPr>
      </p:pic>
      <p:pic>
        <p:nvPicPr>
          <p:cNvPr id="7" name="그림 6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E2911D35-98DB-17AA-E391-648ACD2E2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448" y="3757739"/>
            <a:ext cx="1609242" cy="1480502"/>
          </a:xfrm>
          <a:prstGeom prst="rect">
            <a:avLst/>
          </a:prstGeom>
        </p:spPr>
      </p:pic>
      <p:pic>
        <p:nvPicPr>
          <p:cNvPr id="9" name="그림 8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3E5A5049-9186-9928-6282-C84E678ED9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670" y="1105115"/>
            <a:ext cx="1609242" cy="1480502"/>
          </a:xfrm>
          <a:prstGeom prst="rect">
            <a:avLst/>
          </a:prstGeom>
        </p:spPr>
      </p:pic>
      <p:pic>
        <p:nvPicPr>
          <p:cNvPr id="11" name="그림 10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FB79AAC3-3ED6-5992-3839-8FF54062C2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64" y="3783362"/>
            <a:ext cx="1609242" cy="1480502"/>
          </a:xfrm>
          <a:prstGeom prst="rect">
            <a:avLst/>
          </a:prstGeom>
        </p:spPr>
      </p:pic>
      <p:pic>
        <p:nvPicPr>
          <p:cNvPr id="13" name="그림 12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F6A88118-AEC5-BA6A-1DB2-345ED32115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440" y="1102406"/>
            <a:ext cx="1609242" cy="1480502"/>
          </a:xfrm>
          <a:prstGeom prst="rect">
            <a:avLst/>
          </a:prstGeom>
        </p:spPr>
      </p:pic>
      <p:pic>
        <p:nvPicPr>
          <p:cNvPr id="15" name="그림 14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4C3BD820-6CB8-6D93-68D2-2DAAECD36B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104" y="3757739"/>
            <a:ext cx="1609242" cy="1480502"/>
          </a:xfrm>
          <a:prstGeom prst="rect">
            <a:avLst/>
          </a:prstGeom>
        </p:spPr>
      </p:pic>
      <p:pic>
        <p:nvPicPr>
          <p:cNvPr id="17" name="그림 16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96F73F9F-7995-9F36-89C5-45CDB6DB3A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792" y="3757739"/>
            <a:ext cx="1609242" cy="148050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8CFF780-EA7F-CBD0-A7F0-CD2960B81B91}"/>
              </a:ext>
            </a:extLst>
          </p:cNvPr>
          <p:cNvSpPr txBox="1"/>
          <p:nvPr/>
        </p:nvSpPr>
        <p:spPr>
          <a:xfrm>
            <a:off x="1507276" y="2556875"/>
            <a:ext cx="169573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volini" panose="020B0502040204020203" pitchFamily="66" charset="0"/>
                <a:ea typeface="STXinwei" panose="02010800040101010101" pitchFamily="2" charset="-122"/>
                <a:cs typeface="Cavolini" panose="020B0502040204020203" pitchFamily="66" charset="0"/>
                <a:sym typeface="맑은 고딕"/>
              </a:rPr>
              <a:t>Kang ha kyeong</a:t>
            </a:r>
            <a:endParaRPr kumimoji="0" lang="ko-KR" altLang="en-US" sz="14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Cavolini" panose="020B0502040204020203" pitchFamily="66" charset="0"/>
              <a:cs typeface="Cavolini" panose="020B0502040204020203" pitchFamily="66" charset="0"/>
              <a:sym typeface="맑은 고딕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42E38F-4EB7-9C9F-7518-D425626C5B3E}"/>
              </a:ext>
            </a:extLst>
          </p:cNvPr>
          <p:cNvSpPr txBox="1"/>
          <p:nvPr/>
        </p:nvSpPr>
        <p:spPr>
          <a:xfrm>
            <a:off x="3732599" y="2575297"/>
            <a:ext cx="173579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volini" panose="020B0502040204020203" pitchFamily="66" charset="0"/>
                <a:ea typeface="STXinwei" panose="02010800040101010101" pitchFamily="2" charset="-122"/>
                <a:cs typeface="Cavolini" panose="020B0502040204020203" pitchFamily="66" charset="0"/>
                <a:sym typeface="맑은 고딕"/>
              </a:rPr>
              <a:t>Kim young chan</a:t>
            </a:r>
            <a:endParaRPr kumimoji="0" lang="ko-KR" altLang="en-US" sz="14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Cavolini" panose="020B0502040204020203" pitchFamily="66" charset="0"/>
              <a:cs typeface="Cavolini" panose="020B0502040204020203" pitchFamily="66" charset="0"/>
              <a:sym typeface="맑은 고딕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174F06-D0DE-9239-C6AE-AE0F2ABA5F80}"/>
              </a:ext>
            </a:extLst>
          </p:cNvPr>
          <p:cNvSpPr txBox="1"/>
          <p:nvPr/>
        </p:nvSpPr>
        <p:spPr>
          <a:xfrm>
            <a:off x="6142872" y="2612154"/>
            <a:ext cx="1609242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volini" panose="020B0502040204020203" pitchFamily="66" charset="0"/>
                <a:ea typeface="STXinwei" panose="02010800040101010101" pitchFamily="2" charset="-122"/>
                <a:cs typeface="Cavolini" panose="020B0502040204020203" pitchFamily="66" charset="0"/>
                <a:sym typeface="맑은 고딕"/>
              </a:rPr>
              <a:t>Yoo eun hee</a:t>
            </a:r>
            <a:endParaRPr kumimoji="0" lang="ko-KR" altLang="en-US" sz="14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Cavolini" panose="020B0502040204020203" pitchFamily="66" charset="0"/>
              <a:cs typeface="Cavolini" panose="020B0502040204020203" pitchFamily="66" charset="0"/>
              <a:sym typeface="맑은 고딕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91BF69-C338-0C27-EAA7-D9CC00BE095B}"/>
              </a:ext>
            </a:extLst>
          </p:cNvPr>
          <p:cNvSpPr txBox="1"/>
          <p:nvPr/>
        </p:nvSpPr>
        <p:spPr>
          <a:xfrm>
            <a:off x="846180" y="5255314"/>
            <a:ext cx="109141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volini" panose="020B0502040204020203" pitchFamily="66" charset="0"/>
                <a:ea typeface="STXinwei" panose="02010800040101010101" pitchFamily="2" charset="-122"/>
                <a:cs typeface="Cavolini" panose="020B0502040204020203" pitchFamily="66" charset="0"/>
                <a:sym typeface="맑은 고딕"/>
              </a:rPr>
              <a:t>Ko ji hoon</a:t>
            </a:r>
            <a:endParaRPr kumimoji="0" lang="ko-KR" altLang="en-US" sz="14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Cavolini" panose="020B0502040204020203" pitchFamily="66" charset="0"/>
              <a:cs typeface="Cavolini" panose="020B0502040204020203" pitchFamily="66" charset="0"/>
              <a:sym typeface="맑은 고딕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862015-E883-4F42-189C-E451D5FAE9EA}"/>
              </a:ext>
            </a:extLst>
          </p:cNvPr>
          <p:cNvSpPr txBox="1"/>
          <p:nvPr/>
        </p:nvSpPr>
        <p:spPr>
          <a:xfrm>
            <a:off x="2715006" y="5246824"/>
            <a:ext cx="1609242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>
                <a:solidFill>
                  <a:schemeClr val="bg1"/>
                </a:solidFill>
                <a:latin typeface="Cavolini" panose="020B0502040204020203" pitchFamily="66" charset="0"/>
                <a:ea typeface="STXinwei" panose="02010800040101010101" pitchFamily="2" charset="-122"/>
                <a:cs typeface="Cavolini" panose="020B0502040204020203" pitchFamily="66" charset="0"/>
              </a:rPr>
              <a:t>Park jong yun</a:t>
            </a:r>
            <a:endParaRPr kumimoji="0" lang="ko-KR" altLang="en-US" sz="14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Cavolini" panose="020B0502040204020203" pitchFamily="66" charset="0"/>
              <a:cs typeface="Cavolini" panose="020B0502040204020203" pitchFamily="66" charset="0"/>
              <a:sym typeface="맑은 고딕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AB2F9F-46B0-3C97-43BC-C8014F449444}"/>
              </a:ext>
            </a:extLst>
          </p:cNvPr>
          <p:cNvSpPr txBox="1"/>
          <p:nvPr/>
        </p:nvSpPr>
        <p:spPr>
          <a:xfrm>
            <a:off x="4982364" y="5255314"/>
            <a:ext cx="130701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volini" panose="020B0502040204020203" pitchFamily="66" charset="0"/>
                <a:ea typeface="STXinwei" panose="02010800040101010101" pitchFamily="2" charset="-122"/>
                <a:cs typeface="Cavolini" panose="020B0502040204020203" pitchFamily="66" charset="0"/>
                <a:sym typeface="맑은 고딕"/>
              </a:rPr>
              <a:t>Yoon ji woo</a:t>
            </a:r>
            <a:endParaRPr kumimoji="0" lang="ko-KR" altLang="en-US" sz="14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Cavolini" panose="020B0502040204020203" pitchFamily="66" charset="0"/>
              <a:cs typeface="Cavolini" panose="020B0502040204020203" pitchFamily="66" charset="0"/>
              <a:sym typeface="맑은 고딕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306E9E-D0F6-E2CA-FB80-AFE7CA220B96}"/>
              </a:ext>
            </a:extLst>
          </p:cNvPr>
          <p:cNvSpPr txBox="1"/>
          <p:nvPr/>
        </p:nvSpPr>
        <p:spPr>
          <a:xfrm>
            <a:off x="6947493" y="5246824"/>
            <a:ext cx="1609242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volini" panose="020B0502040204020203" pitchFamily="66" charset="0"/>
                <a:ea typeface="STXinwei" panose="02010800040101010101" pitchFamily="2" charset="-122"/>
                <a:cs typeface="Cavolini" panose="020B0502040204020203" pitchFamily="66" charset="0"/>
                <a:sym typeface="맑은 고딕"/>
              </a:rPr>
              <a:t>Yoon dong lim</a:t>
            </a:r>
            <a:endParaRPr kumimoji="0" lang="ko-KR" altLang="en-US" sz="14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Cavolini" panose="020B0502040204020203" pitchFamily="66" charset="0"/>
              <a:cs typeface="Cavolini" panose="020B0502040204020203" pitchFamily="66" charset="0"/>
              <a:sym typeface="맑은 고딕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62B512-427C-3444-FF9F-32A562B2444F}"/>
              </a:ext>
            </a:extLst>
          </p:cNvPr>
          <p:cNvSpPr txBox="1"/>
          <p:nvPr/>
        </p:nvSpPr>
        <p:spPr>
          <a:xfrm>
            <a:off x="1762030" y="2861305"/>
            <a:ext cx="1134243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0" i="0" u="none" strike="noStrike" cap="none" spc="0" normalizeH="0" baseline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FillTx/>
                <a:latin typeface="Cavolini" panose="020B0502040204020203" pitchFamily="66" charset="0"/>
                <a:ea typeface="STXinwei" panose="02010800040101010101" pitchFamily="2" charset="-122"/>
                <a:cs typeface="Cavolini" panose="020B0502040204020203" pitchFamily="66" charset="0"/>
                <a:sym typeface="맑은 고딕"/>
              </a:rPr>
              <a:t>Team leader</a:t>
            </a:r>
            <a:endParaRPr kumimoji="0" lang="ko-KR" altLang="en-US" sz="1100" b="0" i="0" u="none" strike="noStrike" cap="none" spc="0" normalizeH="0" baseline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FillTx/>
              <a:latin typeface="Cavolini" panose="020B0502040204020203" pitchFamily="66" charset="0"/>
              <a:cs typeface="Cavolini" panose="020B0502040204020203" pitchFamily="66" charset="0"/>
              <a:sym typeface="맑은 고딕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B21E8D-8C25-DFF2-1CB0-4C65C3BB1F26}"/>
              </a:ext>
            </a:extLst>
          </p:cNvPr>
          <p:cNvSpPr txBox="1"/>
          <p:nvPr/>
        </p:nvSpPr>
        <p:spPr>
          <a:xfrm>
            <a:off x="3949938" y="2861305"/>
            <a:ext cx="1134243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0" i="0" u="none" strike="noStrike" cap="none" spc="0" normalizeH="0" baseline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FillTx/>
                <a:latin typeface="Cavolini" panose="020B0502040204020203" pitchFamily="66" charset="0"/>
                <a:ea typeface="STXinwei" panose="02010800040101010101" pitchFamily="2" charset="-122"/>
                <a:cs typeface="Cavolini" panose="020B0502040204020203" pitchFamily="66" charset="0"/>
                <a:sym typeface="맑은 고딕"/>
              </a:rPr>
              <a:t>Team leader</a:t>
            </a:r>
            <a:endParaRPr kumimoji="0" lang="ko-KR" altLang="en-US" sz="1100" b="0" i="0" u="none" strike="noStrike" cap="none" spc="0" normalizeH="0" baseline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FillTx/>
              <a:latin typeface="Cavolini" panose="020B0502040204020203" pitchFamily="66" charset="0"/>
              <a:cs typeface="Cavolini" panose="020B0502040204020203" pitchFamily="66" charset="0"/>
              <a:sym typeface="맑은 고딕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A471CB-0B63-D464-44EF-4D0716BE235E}"/>
              </a:ext>
            </a:extLst>
          </p:cNvPr>
          <p:cNvSpPr txBox="1"/>
          <p:nvPr/>
        </p:nvSpPr>
        <p:spPr>
          <a:xfrm>
            <a:off x="6269681" y="2873718"/>
            <a:ext cx="1134243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0" i="0" u="none" strike="noStrike" cap="none" spc="0" normalizeH="0" baseline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FillTx/>
                <a:latin typeface="Cavolini" panose="020B0502040204020203" pitchFamily="66" charset="0"/>
                <a:ea typeface="STXinwei" panose="02010800040101010101" pitchFamily="2" charset="-122"/>
                <a:cs typeface="Cavolini" panose="020B0502040204020203" pitchFamily="66" charset="0"/>
                <a:sym typeface="맑은 고딕"/>
              </a:rPr>
              <a:t>Team leader</a:t>
            </a:r>
            <a:endParaRPr kumimoji="0" lang="ko-KR" altLang="en-US" sz="1100" b="0" i="0" u="none" strike="noStrike" cap="none" spc="0" normalizeH="0" baseline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FillTx/>
              <a:latin typeface="Cavolini" panose="020B0502040204020203" pitchFamily="66" charset="0"/>
              <a:cs typeface="Cavolini" panose="020B0502040204020203" pitchFamily="66" charset="0"/>
              <a:sym typeface="맑은 고딕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9A5DD1B-E87F-116E-31AF-9E4561DADFDD}"/>
              </a:ext>
            </a:extLst>
          </p:cNvPr>
          <p:cNvGrpSpPr/>
          <p:nvPr/>
        </p:nvGrpSpPr>
        <p:grpSpPr>
          <a:xfrm>
            <a:off x="0" y="6167393"/>
            <a:ext cx="9144000" cy="487478"/>
            <a:chOff x="0" y="6167393"/>
            <a:chExt cx="9144000" cy="487478"/>
          </a:xfrm>
        </p:grpSpPr>
        <p:sp>
          <p:nvSpPr>
            <p:cNvPr id="3" name="직선 연결선 6">
              <a:extLst>
                <a:ext uri="{FF2B5EF4-FFF2-40B4-BE49-F238E27FC236}">
                  <a16:creationId xmlns:a16="http://schemas.microsoft.com/office/drawing/2014/main" id="{3884D8ED-1D39-26E9-D27B-D5BDF209E8C3}"/>
                </a:ext>
              </a:extLst>
            </p:cNvPr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4" name="직사각형 1">
              <a:extLst>
                <a:ext uri="{FF2B5EF4-FFF2-40B4-BE49-F238E27FC236}">
                  <a16:creationId xmlns:a16="http://schemas.microsoft.com/office/drawing/2014/main" id="{A32D3EB3-BCED-F3F2-BD7C-65749005371C}"/>
                </a:ext>
              </a:extLst>
            </p:cNvPr>
            <p:cNvSpPr txBox="1"/>
            <p:nvPr/>
          </p:nvSpPr>
          <p:spPr>
            <a:xfrm>
              <a:off x="247194" y="6385630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431CF59F-AF22-EAF0-82CB-3CFD44F3FE50}"/>
              </a:ext>
            </a:extLst>
          </p:cNvPr>
          <p:cNvGrpSpPr/>
          <p:nvPr/>
        </p:nvGrpSpPr>
        <p:grpSpPr>
          <a:xfrm>
            <a:off x="0" y="6167393"/>
            <a:ext cx="9144000" cy="487478"/>
            <a:chOff x="0" y="6167393"/>
            <a:chExt cx="9144000" cy="487478"/>
          </a:xfrm>
        </p:grpSpPr>
        <p:sp>
          <p:nvSpPr>
            <p:cNvPr id="173" name="직선 연결선 6"/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175" name="직사각형 1"/>
            <p:cNvSpPr txBox="1"/>
            <p:nvPr/>
          </p:nvSpPr>
          <p:spPr>
            <a:xfrm>
              <a:off x="247194" y="6385630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5A36483-8958-AF61-2361-E0A6C52D9F3A}"/>
              </a:ext>
            </a:extLst>
          </p:cNvPr>
          <p:cNvSpPr/>
          <p:nvPr/>
        </p:nvSpPr>
        <p:spPr>
          <a:xfrm>
            <a:off x="1585626" y="2948271"/>
            <a:ext cx="5972747" cy="961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cubicBezTo>
                  <a:pt x="21600" y="3600"/>
                  <a:pt x="21600" y="7200"/>
                  <a:pt x="21600" y="10800"/>
                </a:cubicBezTo>
                <a:cubicBezTo>
                  <a:pt x="21600" y="14400"/>
                  <a:pt x="21600" y="1800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 sz="1700" spc="-127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lvl1pPr>
          </a:lstStyle>
          <a:p>
            <a:r>
              <a:rPr lang="ko-KR" altLang="en-US" sz="6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사원 상세 페이지</a:t>
            </a:r>
            <a:endParaRPr sz="600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1737674"/>
      </p:ext>
    </p:extLst>
  </p:cSld>
  <p:clrMapOvr>
    <a:masterClrMapping/>
  </p:clrMapOvr>
  <p:transition spd="slow">
    <p:push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613F3E3-92A0-4F72-CCA5-78957BDC3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37" y="575205"/>
            <a:ext cx="1925671" cy="51637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F61B1E-224D-FCB1-2BC1-9056E18D362F}"/>
              </a:ext>
            </a:extLst>
          </p:cNvPr>
          <p:cNvSpPr/>
          <p:nvPr/>
        </p:nvSpPr>
        <p:spPr>
          <a:xfrm>
            <a:off x="154279" y="121848"/>
            <a:ext cx="2314602" cy="313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cubicBezTo>
                  <a:pt x="21600" y="3600"/>
                  <a:pt x="21600" y="7200"/>
                  <a:pt x="21600" y="10800"/>
                </a:cubicBezTo>
                <a:cubicBezTo>
                  <a:pt x="21600" y="14400"/>
                  <a:pt x="21600" y="1800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 sz="1700" spc="-127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lvl1pPr>
          </a:lstStyle>
          <a:p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사원 메인 화면 </a:t>
            </a:r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 </a:t>
            </a: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사원 메뉴</a:t>
            </a:r>
            <a:endParaRPr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262605-11B8-6B33-57C8-50F5CCFBA3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57" b="1348"/>
          <a:stretch/>
        </p:blipFill>
        <p:spPr>
          <a:xfrm>
            <a:off x="2142309" y="575205"/>
            <a:ext cx="6782000" cy="5163746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B47BBB5-7D4B-B389-636B-CB2456E470C2}"/>
              </a:ext>
            </a:extLst>
          </p:cNvPr>
          <p:cNvSpPr/>
          <p:nvPr/>
        </p:nvSpPr>
        <p:spPr>
          <a:xfrm>
            <a:off x="589162" y="917426"/>
            <a:ext cx="1553146" cy="1973817"/>
          </a:xfrm>
          <a:prstGeom prst="round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10195AA-5F04-D6B9-E079-DB49BB0ADB7A}"/>
              </a:ext>
            </a:extLst>
          </p:cNvPr>
          <p:cNvGrpSpPr/>
          <p:nvPr/>
        </p:nvGrpSpPr>
        <p:grpSpPr>
          <a:xfrm>
            <a:off x="0" y="6167393"/>
            <a:ext cx="9144000" cy="487478"/>
            <a:chOff x="0" y="6167393"/>
            <a:chExt cx="9144000" cy="487478"/>
          </a:xfrm>
        </p:grpSpPr>
        <p:sp>
          <p:nvSpPr>
            <p:cNvPr id="5" name="직선 연결선 6">
              <a:extLst>
                <a:ext uri="{FF2B5EF4-FFF2-40B4-BE49-F238E27FC236}">
                  <a16:creationId xmlns:a16="http://schemas.microsoft.com/office/drawing/2014/main" id="{A3545A8D-927E-E13B-6F58-BF36CA317555}"/>
                </a:ext>
              </a:extLst>
            </p:cNvPr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6" name="직사각형 1">
              <a:extLst>
                <a:ext uri="{FF2B5EF4-FFF2-40B4-BE49-F238E27FC236}">
                  <a16:creationId xmlns:a16="http://schemas.microsoft.com/office/drawing/2014/main" id="{9EF94831-07D8-4990-08A4-CFD9768E0FE7}"/>
                </a:ext>
              </a:extLst>
            </p:cNvPr>
            <p:cNvSpPr txBox="1"/>
            <p:nvPr/>
          </p:nvSpPr>
          <p:spPr>
            <a:xfrm>
              <a:off x="247194" y="6385630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1389980"/>
      </p:ext>
    </p:extLst>
  </p:cSld>
  <p:clrMapOvr>
    <a:masterClrMapping/>
  </p:clrMapOvr>
  <p:transition spd="slow">
    <p:push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F61B1E-224D-FCB1-2BC1-9056E18D362F}"/>
              </a:ext>
            </a:extLst>
          </p:cNvPr>
          <p:cNvSpPr/>
          <p:nvPr/>
        </p:nvSpPr>
        <p:spPr>
          <a:xfrm>
            <a:off x="154278" y="121848"/>
            <a:ext cx="3053155" cy="313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cubicBezTo>
                  <a:pt x="21600" y="3600"/>
                  <a:pt x="21600" y="7200"/>
                  <a:pt x="21600" y="10800"/>
                </a:cubicBezTo>
                <a:cubicBezTo>
                  <a:pt x="21600" y="14400"/>
                  <a:pt x="21600" y="1800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1700" spc="-127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lvl1pPr>
          </a:lstStyle>
          <a:p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사원 상세 페이지 </a:t>
            </a:r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-–</a:t>
            </a: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공지사항 </a:t>
            </a:r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+ </a:t>
            </a: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댓글기능</a:t>
            </a:r>
            <a:endParaRPr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A493DA6-10CC-8147-187A-1A8CD59EE3E8}"/>
              </a:ext>
            </a:extLst>
          </p:cNvPr>
          <p:cNvGrpSpPr/>
          <p:nvPr/>
        </p:nvGrpSpPr>
        <p:grpSpPr>
          <a:xfrm>
            <a:off x="0" y="6167393"/>
            <a:ext cx="9144000" cy="487478"/>
            <a:chOff x="0" y="6167393"/>
            <a:chExt cx="9144000" cy="487478"/>
          </a:xfrm>
        </p:grpSpPr>
        <p:sp>
          <p:nvSpPr>
            <p:cNvPr id="8" name="직선 연결선 6">
              <a:extLst>
                <a:ext uri="{FF2B5EF4-FFF2-40B4-BE49-F238E27FC236}">
                  <a16:creationId xmlns:a16="http://schemas.microsoft.com/office/drawing/2014/main" id="{4934542D-1E6C-E29A-D933-11B1262F5CF7}"/>
                </a:ext>
              </a:extLst>
            </p:cNvPr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9" name="직사각형 1">
              <a:extLst>
                <a:ext uri="{FF2B5EF4-FFF2-40B4-BE49-F238E27FC236}">
                  <a16:creationId xmlns:a16="http://schemas.microsoft.com/office/drawing/2014/main" id="{8AE30A40-02A5-5B95-D7DF-00C6C5F518DB}"/>
                </a:ext>
              </a:extLst>
            </p:cNvPr>
            <p:cNvSpPr txBox="1"/>
            <p:nvPr/>
          </p:nvSpPr>
          <p:spPr>
            <a:xfrm>
              <a:off x="247194" y="6385630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4A4FA6C-8851-BB84-C997-AB2CB9BB62FF}"/>
              </a:ext>
            </a:extLst>
          </p:cNvPr>
          <p:cNvGrpSpPr/>
          <p:nvPr/>
        </p:nvGrpSpPr>
        <p:grpSpPr>
          <a:xfrm>
            <a:off x="247194" y="907367"/>
            <a:ext cx="8623495" cy="4640940"/>
            <a:chOff x="414988" y="1394099"/>
            <a:chExt cx="8196750" cy="406980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824586B-2450-C383-A3DC-92FB5A30F82F}"/>
                </a:ext>
              </a:extLst>
            </p:cNvPr>
            <p:cNvGrpSpPr/>
            <p:nvPr/>
          </p:nvGrpSpPr>
          <p:grpSpPr>
            <a:xfrm>
              <a:off x="414988" y="1394099"/>
              <a:ext cx="7302822" cy="4069802"/>
              <a:chOff x="449107" y="796261"/>
              <a:chExt cx="8245785" cy="4595308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B80E7138-FA45-0BCC-5D20-59BD466A67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9107" y="796261"/>
                <a:ext cx="8245785" cy="4595308"/>
              </a:xfrm>
              <a:prstGeom prst="rect">
                <a:avLst/>
              </a:prstGeom>
            </p:spPr>
          </p:pic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D9C19342-CB54-D491-A990-1ACC1E9209B5}"/>
                  </a:ext>
                </a:extLst>
              </p:cNvPr>
              <p:cNvSpPr/>
              <p:nvPr/>
            </p:nvSpPr>
            <p:spPr>
              <a:xfrm>
                <a:off x="2299648" y="4797188"/>
                <a:ext cx="5807122" cy="504967"/>
              </a:xfrm>
              <a:prstGeom prst="roundRect">
                <a:avLst/>
              </a:prstGeom>
              <a:noFill/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맑은 고딕"/>
                </a:endParaRP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B9DF2ED-8436-58C5-B3A9-1BA5198EBAC6}"/>
                </a:ext>
              </a:extLst>
            </p:cNvPr>
            <p:cNvSpPr/>
            <p:nvPr/>
          </p:nvSpPr>
          <p:spPr>
            <a:xfrm>
              <a:off x="7964978" y="5022604"/>
              <a:ext cx="646760" cy="276997"/>
            </a:xfrm>
            <a:prstGeom prst="rect">
              <a:avLst/>
            </a:prstGeom>
            <a:noFill/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r>
                <a:rPr lang="ko-KR" altLang="en-US" sz="120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j-cs"/>
                </a:rPr>
                <a:t>댓글 기능</a:t>
              </a: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69592F34-0F88-15F5-1936-A488E4E7F806}"/>
                </a:ext>
              </a:extLst>
            </p:cNvPr>
            <p:cNvCxnSpPr>
              <a:stCxn id="13" idx="3"/>
              <a:endCxn id="17" idx="1"/>
            </p:cNvCxnSpPr>
            <p:nvPr/>
          </p:nvCxnSpPr>
          <p:spPr>
            <a:xfrm>
              <a:off x="7196944" y="5161102"/>
              <a:ext cx="76803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7074083"/>
      </p:ext>
    </p:extLst>
  </p:cSld>
  <p:clrMapOvr>
    <a:masterClrMapping/>
  </p:clrMapOvr>
  <p:transition spd="slow">
    <p:push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80664A-F9FD-49F7-F518-1376449491D9}"/>
              </a:ext>
            </a:extLst>
          </p:cNvPr>
          <p:cNvSpPr/>
          <p:nvPr/>
        </p:nvSpPr>
        <p:spPr>
          <a:xfrm>
            <a:off x="154279" y="121848"/>
            <a:ext cx="2497481" cy="313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cubicBezTo>
                  <a:pt x="21600" y="3600"/>
                  <a:pt x="21600" y="7200"/>
                  <a:pt x="21600" y="10800"/>
                </a:cubicBezTo>
                <a:cubicBezTo>
                  <a:pt x="21600" y="14400"/>
                  <a:pt x="21600" y="1800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 sz="1700" spc="-127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lvl1pPr>
          </a:lstStyle>
          <a:p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사원 상세 페이지 </a:t>
            </a:r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 </a:t>
            </a: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개인정보조회</a:t>
            </a:r>
            <a:endParaRPr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FD70B9D-56B5-96B5-E168-E6EAB74839B8}"/>
              </a:ext>
            </a:extLst>
          </p:cNvPr>
          <p:cNvGrpSpPr/>
          <p:nvPr/>
        </p:nvGrpSpPr>
        <p:grpSpPr>
          <a:xfrm>
            <a:off x="0" y="6167393"/>
            <a:ext cx="9144000" cy="487478"/>
            <a:chOff x="0" y="6167393"/>
            <a:chExt cx="9144000" cy="487478"/>
          </a:xfrm>
        </p:grpSpPr>
        <p:sp>
          <p:nvSpPr>
            <p:cNvPr id="3" name="직선 연결선 6">
              <a:extLst>
                <a:ext uri="{FF2B5EF4-FFF2-40B4-BE49-F238E27FC236}">
                  <a16:creationId xmlns:a16="http://schemas.microsoft.com/office/drawing/2014/main" id="{CDCE0AF0-FB12-D46E-4C03-C078B6047549}"/>
                </a:ext>
              </a:extLst>
            </p:cNvPr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5" name="직사각형 1">
              <a:extLst>
                <a:ext uri="{FF2B5EF4-FFF2-40B4-BE49-F238E27FC236}">
                  <a16:creationId xmlns:a16="http://schemas.microsoft.com/office/drawing/2014/main" id="{67D05DF8-F51A-7286-9209-7A02A8AA6621}"/>
                </a:ext>
              </a:extLst>
            </p:cNvPr>
            <p:cNvSpPr txBox="1"/>
            <p:nvPr/>
          </p:nvSpPr>
          <p:spPr>
            <a:xfrm>
              <a:off x="247194" y="6385630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6D5FFF82-7FE7-0667-5046-EC001C72C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61" y="1128502"/>
            <a:ext cx="7069015" cy="460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E2158F2-B4FD-DB0B-6273-1A4A35ED33D0}"/>
              </a:ext>
            </a:extLst>
          </p:cNvPr>
          <p:cNvSpPr/>
          <p:nvPr/>
        </p:nvSpPr>
        <p:spPr>
          <a:xfrm>
            <a:off x="7882611" y="3006483"/>
            <a:ext cx="1064837" cy="461663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r>
              <a:rPr lang="ko-KR" altLang="en-US" sz="1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rPr>
              <a:t>로그인 한 사원의</a:t>
            </a:r>
            <a:endParaRPr lang="en-US" altLang="ko-KR" sz="12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+mj-cs"/>
            </a:endParaRPr>
          </a:p>
          <a:p>
            <a:r>
              <a:rPr lang="ko-KR" altLang="en-US" sz="1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rPr>
              <a:t>개인정보 조회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2FA9890-150C-E423-5B23-EF88E67FE532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7588665" y="3237315"/>
            <a:ext cx="29394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ADA7FE-9BFC-35C3-C303-B9C10A76A2A9}"/>
              </a:ext>
            </a:extLst>
          </p:cNvPr>
          <p:cNvSpPr/>
          <p:nvPr/>
        </p:nvSpPr>
        <p:spPr>
          <a:xfrm>
            <a:off x="2033899" y="1427148"/>
            <a:ext cx="5554766" cy="3264493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151C42A-2D9B-DFC4-3312-AE230733A633}"/>
              </a:ext>
            </a:extLst>
          </p:cNvPr>
          <p:cNvSpPr/>
          <p:nvPr/>
        </p:nvSpPr>
        <p:spPr>
          <a:xfrm>
            <a:off x="914400" y="1922804"/>
            <a:ext cx="553670" cy="162370"/>
          </a:xfrm>
          <a:prstGeom prst="round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08921270"/>
      </p:ext>
    </p:extLst>
  </p:cSld>
  <p:clrMapOvr>
    <a:masterClrMapping/>
  </p:clrMapOvr>
  <p:transition spd="slow">
    <p:push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7F05E5-122E-2D53-9A04-C3DF618B7169}"/>
              </a:ext>
            </a:extLst>
          </p:cNvPr>
          <p:cNvSpPr/>
          <p:nvPr/>
        </p:nvSpPr>
        <p:spPr>
          <a:xfrm>
            <a:off x="154278" y="121848"/>
            <a:ext cx="2863241" cy="313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cubicBezTo>
                  <a:pt x="21600" y="3600"/>
                  <a:pt x="21600" y="7200"/>
                  <a:pt x="21600" y="10800"/>
                </a:cubicBezTo>
                <a:cubicBezTo>
                  <a:pt x="21600" y="14400"/>
                  <a:pt x="21600" y="1800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 sz="1700" spc="-127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lvl1pPr>
          </a:lstStyle>
          <a:p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사원 상세 페이지 </a:t>
            </a:r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 </a:t>
            </a: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급여명세서 조회</a:t>
            </a:r>
            <a:endParaRPr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4475F7B-7FAF-0A24-D008-E2BA91C7F00D}"/>
              </a:ext>
            </a:extLst>
          </p:cNvPr>
          <p:cNvGrpSpPr/>
          <p:nvPr/>
        </p:nvGrpSpPr>
        <p:grpSpPr>
          <a:xfrm>
            <a:off x="0" y="6167393"/>
            <a:ext cx="9144000" cy="487478"/>
            <a:chOff x="0" y="6167393"/>
            <a:chExt cx="9144000" cy="487478"/>
          </a:xfrm>
        </p:grpSpPr>
        <p:sp>
          <p:nvSpPr>
            <p:cNvPr id="9" name="직선 연결선 6">
              <a:extLst>
                <a:ext uri="{FF2B5EF4-FFF2-40B4-BE49-F238E27FC236}">
                  <a16:creationId xmlns:a16="http://schemas.microsoft.com/office/drawing/2014/main" id="{6990C8E6-23B5-68F1-8D0B-90D83E8021D0}"/>
                </a:ext>
              </a:extLst>
            </p:cNvPr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10" name="직사각형 1">
              <a:extLst>
                <a:ext uri="{FF2B5EF4-FFF2-40B4-BE49-F238E27FC236}">
                  <a16:creationId xmlns:a16="http://schemas.microsoft.com/office/drawing/2014/main" id="{EF341F72-9C6C-C192-81AC-1ADBF2121673}"/>
                </a:ext>
              </a:extLst>
            </p:cNvPr>
            <p:cNvSpPr txBox="1"/>
            <p:nvPr/>
          </p:nvSpPr>
          <p:spPr>
            <a:xfrm>
              <a:off x="247194" y="6385630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BC429F7-17ED-2C38-28CD-65CCAB223E3A}"/>
              </a:ext>
            </a:extLst>
          </p:cNvPr>
          <p:cNvGrpSpPr/>
          <p:nvPr/>
        </p:nvGrpSpPr>
        <p:grpSpPr>
          <a:xfrm>
            <a:off x="359881" y="1307802"/>
            <a:ext cx="8263614" cy="4242396"/>
            <a:chOff x="247194" y="1358302"/>
            <a:chExt cx="7569794" cy="3886201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55E5914-E7DF-F39E-DDBD-F596CAB9F6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194" y="1358302"/>
              <a:ext cx="6109311" cy="3886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6CBFD326-0D83-F7C3-5667-9A8568BDC602}"/>
                </a:ext>
              </a:extLst>
            </p:cNvPr>
            <p:cNvSpPr/>
            <p:nvPr/>
          </p:nvSpPr>
          <p:spPr>
            <a:xfrm>
              <a:off x="700548" y="2711842"/>
              <a:ext cx="774291" cy="221226"/>
            </a:xfrm>
            <a:prstGeom prst="roundRect">
              <a:avLst/>
            </a:prstGeom>
            <a:noFill/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B675177A-1803-43B8-4E73-23CE5FBA20FE}"/>
                </a:ext>
              </a:extLst>
            </p:cNvPr>
            <p:cNvSpPr/>
            <p:nvPr/>
          </p:nvSpPr>
          <p:spPr>
            <a:xfrm>
              <a:off x="3657600" y="3178277"/>
              <a:ext cx="1069258" cy="250723"/>
            </a:xfrm>
            <a:prstGeom prst="roundRect">
              <a:avLst/>
            </a:prstGeom>
            <a:noFill/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21227FDA-F388-5310-7914-0A66B93CBFFC}"/>
                </a:ext>
              </a:extLst>
            </p:cNvPr>
            <p:cNvSpPr/>
            <p:nvPr/>
          </p:nvSpPr>
          <p:spPr>
            <a:xfrm>
              <a:off x="3296265" y="3714732"/>
              <a:ext cx="1740309" cy="250723"/>
            </a:xfrm>
            <a:prstGeom prst="roundRect">
              <a:avLst/>
            </a:prstGeom>
            <a:noFill/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EAAD313-9295-E616-FBCD-849F38F6FBAE}"/>
                </a:ext>
              </a:extLst>
            </p:cNvPr>
            <p:cNvSpPr txBox="1"/>
            <p:nvPr/>
          </p:nvSpPr>
          <p:spPr>
            <a:xfrm>
              <a:off x="6502809" y="3537120"/>
              <a:ext cx="1312951" cy="592063"/>
            </a:xfrm>
            <a:prstGeom prst="rect">
              <a:avLst/>
            </a:prstGeom>
            <a:noFill/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20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j-cs"/>
                </a:rPr>
                <a:t>로그인 한 사원의 </a:t>
              </a:r>
              <a:endParaRPr lang="en-US" altLang="ko-KR" sz="1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endParaRPr>
            </a:p>
            <a:p>
              <a:r>
                <a:rPr lang="ko-KR" altLang="en-US" sz="120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j-cs"/>
                </a:rPr>
                <a:t>주민등록번호 뒷자리를</a:t>
              </a:r>
              <a:endParaRPr lang="en-US" altLang="ko-KR" sz="1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endParaRPr>
            </a:p>
            <a:p>
              <a:r>
                <a:rPr lang="ko-KR" altLang="en-US" sz="120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j-cs"/>
                </a:rPr>
                <a:t>비밀번호로 입력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47AE58F-2A82-A7DC-3494-DB0707DC99EA}"/>
                </a:ext>
              </a:extLst>
            </p:cNvPr>
            <p:cNvSpPr txBox="1"/>
            <p:nvPr/>
          </p:nvSpPr>
          <p:spPr>
            <a:xfrm>
              <a:off x="6504037" y="3167784"/>
              <a:ext cx="1312951" cy="253740"/>
            </a:xfrm>
            <a:prstGeom prst="rect">
              <a:avLst/>
            </a:prstGeom>
            <a:noFill/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j-cs"/>
                </a:rPr>
                <a:t>급여의 귀속년월을 선택</a:t>
              </a: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4D47AA9-8F3C-5CB7-96D3-1B7723B619B3}"/>
                </a:ext>
              </a:extLst>
            </p:cNvPr>
            <p:cNvCxnSpPr>
              <a:cxnSpLocks/>
              <a:stCxn id="15" idx="3"/>
              <a:endCxn id="29" idx="1"/>
            </p:cNvCxnSpPr>
            <p:nvPr/>
          </p:nvCxnSpPr>
          <p:spPr>
            <a:xfrm flipV="1">
              <a:off x="4726858" y="3294655"/>
              <a:ext cx="1777179" cy="898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BA410073-1EA0-38C5-274E-D8F15467057C}"/>
                </a:ext>
              </a:extLst>
            </p:cNvPr>
            <p:cNvCxnSpPr>
              <a:cxnSpLocks/>
              <a:stCxn id="16" idx="3"/>
              <a:endCxn id="26" idx="1"/>
            </p:cNvCxnSpPr>
            <p:nvPr/>
          </p:nvCxnSpPr>
          <p:spPr>
            <a:xfrm flipV="1">
              <a:off x="5036574" y="3833152"/>
              <a:ext cx="1466235" cy="694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E60ACF7-6D85-873D-8858-F7B2EBCF4A05}"/>
              </a:ext>
            </a:extLst>
          </p:cNvPr>
          <p:cNvSpPr/>
          <p:nvPr/>
        </p:nvSpPr>
        <p:spPr>
          <a:xfrm>
            <a:off x="4389120" y="4213274"/>
            <a:ext cx="499403" cy="273703"/>
          </a:xfrm>
          <a:prstGeom prst="round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66608190"/>
      </p:ext>
    </p:extLst>
  </p:cSld>
  <p:clrMapOvr>
    <a:masterClrMapping/>
  </p:clrMapOvr>
  <p:transition spd="slow">
    <p:push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7F05E5-122E-2D53-9A04-C3DF618B7169}"/>
              </a:ext>
            </a:extLst>
          </p:cNvPr>
          <p:cNvSpPr/>
          <p:nvPr/>
        </p:nvSpPr>
        <p:spPr>
          <a:xfrm>
            <a:off x="154278" y="121848"/>
            <a:ext cx="2863241" cy="313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cubicBezTo>
                  <a:pt x="21600" y="3600"/>
                  <a:pt x="21600" y="7200"/>
                  <a:pt x="21600" y="10800"/>
                </a:cubicBezTo>
                <a:cubicBezTo>
                  <a:pt x="21600" y="14400"/>
                  <a:pt x="21600" y="1800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1700" spc="-127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lvl1pPr>
          </a:lstStyle>
          <a:p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사원 상세 페이지  </a:t>
            </a:r>
            <a:r>
              <a:rPr lang="en-US" altLang="ko-KR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-– </a:t>
            </a: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급여명세서 조회</a:t>
            </a:r>
            <a:endParaRPr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7B43E3-1B8F-2713-737E-06EBFEF11B78}"/>
              </a:ext>
            </a:extLst>
          </p:cNvPr>
          <p:cNvGrpSpPr/>
          <p:nvPr/>
        </p:nvGrpSpPr>
        <p:grpSpPr>
          <a:xfrm>
            <a:off x="782219" y="690606"/>
            <a:ext cx="6060091" cy="5313558"/>
            <a:chOff x="-478768" y="594804"/>
            <a:chExt cx="6060091" cy="531355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F49E6C8-77EF-74DE-6635-9AC2A9714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78768" y="594804"/>
              <a:ext cx="6060091" cy="5313558"/>
            </a:xfrm>
            <a:prstGeom prst="rect">
              <a:avLst/>
            </a:prstGeom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F91F1C2B-DC98-97D4-097D-4A408A877E9D}"/>
                </a:ext>
              </a:extLst>
            </p:cNvPr>
            <p:cNvSpPr/>
            <p:nvPr/>
          </p:nvSpPr>
          <p:spPr>
            <a:xfrm>
              <a:off x="-171407" y="1507360"/>
              <a:ext cx="506027" cy="177554"/>
            </a:xfrm>
            <a:prstGeom prst="roundRect">
              <a:avLst/>
            </a:prstGeom>
            <a:noFill/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4475F7B-7FAF-0A24-D008-E2BA91C7F00D}"/>
              </a:ext>
            </a:extLst>
          </p:cNvPr>
          <p:cNvGrpSpPr/>
          <p:nvPr/>
        </p:nvGrpSpPr>
        <p:grpSpPr>
          <a:xfrm>
            <a:off x="0" y="6167393"/>
            <a:ext cx="9144000" cy="487478"/>
            <a:chOff x="0" y="6167393"/>
            <a:chExt cx="9144000" cy="487478"/>
          </a:xfrm>
        </p:grpSpPr>
        <p:sp>
          <p:nvSpPr>
            <p:cNvPr id="9" name="직선 연결선 6">
              <a:extLst>
                <a:ext uri="{FF2B5EF4-FFF2-40B4-BE49-F238E27FC236}">
                  <a16:creationId xmlns:a16="http://schemas.microsoft.com/office/drawing/2014/main" id="{6990C8E6-23B5-68F1-8D0B-90D83E8021D0}"/>
                </a:ext>
              </a:extLst>
            </p:cNvPr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10" name="직사각형 1">
              <a:extLst>
                <a:ext uri="{FF2B5EF4-FFF2-40B4-BE49-F238E27FC236}">
                  <a16:creationId xmlns:a16="http://schemas.microsoft.com/office/drawing/2014/main" id="{EF341F72-9C6C-C192-81AC-1ADBF2121673}"/>
                </a:ext>
              </a:extLst>
            </p:cNvPr>
            <p:cNvSpPr txBox="1"/>
            <p:nvPr/>
          </p:nvSpPr>
          <p:spPr>
            <a:xfrm>
              <a:off x="247194" y="6385630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EF6C83-8CAA-2E96-965E-5B04FCE89FF3}"/>
              </a:ext>
            </a:extLst>
          </p:cNvPr>
          <p:cNvSpPr/>
          <p:nvPr/>
        </p:nvSpPr>
        <p:spPr>
          <a:xfrm>
            <a:off x="7233458" y="2523495"/>
            <a:ext cx="1214191" cy="461663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r>
              <a:rPr lang="ko-KR" altLang="en-US" sz="1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rPr>
              <a:t>귀속년월에 따른 </a:t>
            </a:r>
            <a:endParaRPr lang="en-US" altLang="ko-KR" sz="120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+mj-cs"/>
            </a:endParaRPr>
          </a:p>
          <a:p>
            <a:r>
              <a:rPr lang="ko-KR" altLang="en-US" sz="1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rPr>
              <a:t>급여 상세 내역 확인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F33BC78-9EEE-1FE6-B669-F9287ABC7F2D}"/>
              </a:ext>
            </a:extLst>
          </p:cNvPr>
          <p:cNvSpPr/>
          <p:nvPr/>
        </p:nvSpPr>
        <p:spPr>
          <a:xfrm>
            <a:off x="1962443" y="928468"/>
            <a:ext cx="4879867" cy="5075696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B56FD585-4D2F-5C90-C684-8AF8A380F38F}"/>
              </a:ext>
            </a:extLst>
          </p:cNvPr>
          <p:cNvCxnSpPr>
            <a:stCxn id="5" idx="3"/>
            <a:endCxn id="3" idx="2"/>
          </p:cNvCxnSpPr>
          <p:nvPr/>
        </p:nvCxnSpPr>
        <p:spPr>
          <a:xfrm flipV="1">
            <a:off x="6842310" y="2985158"/>
            <a:ext cx="998244" cy="48115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619162"/>
      </p:ext>
    </p:extLst>
  </p:cSld>
  <p:clrMapOvr>
    <a:masterClrMapping/>
  </p:clrMapOvr>
  <p:transition spd="slow">
    <p:push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선 연결선 10"/>
          <p:cNvSpPr/>
          <p:nvPr/>
        </p:nvSpPr>
        <p:spPr>
          <a:xfrm flipH="1">
            <a:off x="8326895" y="0"/>
            <a:ext cx="0" cy="618417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8" name="직선 연결선 23"/>
          <p:cNvSpPr/>
          <p:nvPr/>
        </p:nvSpPr>
        <p:spPr>
          <a:xfrm flipH="1">
            <a:off x="899591" y="6167392"/>
            <a:ext cx="0" cy="695225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9ABBD51-BECC-BD3A-46CD-A2CD66B5BD20}"/>
              </a:ext>
            </a:extLst>
          </p:cNvPr>
          <p:cNvGrpSpPr/>
          <p:nvPr/>
        </p:nvGrpSpPr>
        <p:grpSpPr>
          <a:xfrm>
            <a:off x="0" y="6167393"/>
            <a:ext cx="9144000" cy="482233"/>
            <a:chOff x="0" y="6167393"/>
            <a:chExt cx="9144000" cy="482233"/>
          </a:xfrm>
        </p:grpSpPr>
        <p:sp>
          <p:nvSpPr>
            <p:cNvPr id="6" name="직선 연결선 6">
              <a:extLst>
                <a:ext uri="{FF2B5EF4-FFF2-40B4-BE49-F238E27FC236}">
                  <a16:creationId xmlns:a16="http://schemas.microsoft.com/office/drawing/2014/main" id="{A0BF5197-9344-990B-F158-D74E9A8522F3}"/>
                </a:ext>
              </a:extLst>
            </p:cNvPr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7" name="직사각형 1">
              <a:extLst>
                <a:ext uri="{FF2B5EF4-FFF2-40B4-BE49-F238E27FC236}">
                  <a16:creationId xmlns:a16="http://schemas.microsoft.com/office/drawing/2014/main" id="{15971E91-8A66-42AD-4C11-395C002B7AF8}"/>
                </a:ext>
              </a:extLst>
            </p:cNvPr>
            <p:cNvSpPr txBox="1"/>
            <p:nvPr/>
          </p:nvSpPr>
          <p:spPr>
            <a:xfrm>
              <a:off x="1069315" y="6380385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  <p:sp>
        <p:nvSpPr>
          <p:cNvPr id="2" name="TextBox 3">
            <a:extLst>
              <a:ext uri="{FF2B5EF4-FFF2-40B4-BE49-F238E27FC236}">
                <a16:creationId xmlns:a16="http://schemas.microsoft.com/office/drawing/2014/main" id="{035847EB-5D75-FD32-376C-F8AD41317014}"/>
              </a:ext>
            </a:extLst>
          </p:cNvPr>
          <p:cNvSpPr/>
          <p:nvPr/>
        </p:nvSpPr>
        <p:spPr>
          <a:xfrm>
            <a:off x="2966685" y="2140516"/>
            <a:ext cx="3210630" cy="19031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cubicBezTo>
                  <a:pt x="21600" y="3600"/>
                  <a:pt x="21600" y="7200"/>
                  <a:pt x="21600" y="10800"/>
                </a:cubicBezTo>
                <a:cubicBezTo>
                  <a:pt x="21600" y="14400"/>
                  <a:pt x="21600" y="1800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pPr algn="ctr">
              <a:defRPr sz="4800" spc="-360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pPr>
            <a:r>
              <a:rPr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0</a:t>
            </a:r>
            <a:r>
              <a:rPr 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</a:t>
            </a:r>
            <a:r>
              <a:rPr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ko-KR" altLang="en-US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>
              <a:defRPr sz="4800" spc="-360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pPr>
            <a:r>
              <a:rPr lang="ko-KR" altLang="en-US" sz="15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</a:p>
          <a:p>
            <a:pPr algn="ctr">
              <a:defRPr sz="4800" spc="-360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pP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시연 및 후기</a:t>
            </a:r>
            <a:endParaRPr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6193017"/>
      </p:ext>
    </p:extLst>
  </p:cSld>
  <p:clrMapOvr>
    <a:masterClrMapping/>
  </p:clrMapOvr>
  <p:transition spd="slow">
    <p:push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Box 3"/>
          <p:cNvSpPr/>
          <p:nvPr/>
        </p:nvSpPr>
        <p:spPr>
          <a:xfrm>
            <a:off x="2116767" y="2920787"/>
            <a:ext cx="4910465" cy="1016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cubicBezTo>
                  <a:pt x="21600" y="3600"/>
                  <a:pt x="21600" y="7200"/>
                  <a:pt x="21600" y="10800"/>
                </a:cubicBezTo>
                <a:cubicBezTo>
                  <a:pt x="21600" y="14400"/>
                  <a:pt x="21600" y="1800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 sz="1700" spc="-127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lvl1pPr>
          </a:lstStyle>
          <a:p>
            <a:r>
              <a:rPr sz="6000" b="1" err="1">
                <a:latin typeface="배달의민족 한나체 Pro OTF"/>
                <a:ea typeface="배달의민족 한나체 Air" panose="020B0600000101010101" pitchFamily="50" charset="-127"/>
              </a:rPr>
              <a:t>프로젝트</a:t>
            </a:r>
            <a:r>
              <a:rPr sz="6000" b="1">
                <a:latin typeface="배달의민족 한나체 Pro OTF"/>
                <a:ea typeface="배달의민족 한나체 Air" panose="020B0600000101010101" pitchFamily="50" charset="-127"/>
              </a:rPr>
              <a:t> </a:t>
            </a:r>
            <a:r>
              <a:rPr sz="6000" b="1" err="1">
                <a:latin typeface="배달의민족 한나체 Pro OTF"/>
                <a:ea typeface="배달의민족 한나체 Air" panose="020B0600000101010101" pitchFamily="50" charset="-127"/>
              </a:rPr>
              <a:t>시연</a:t>
            </a:r>
            <a:endParaRPr sz="6000" b="1">
              <a:latin typeface="배달의민족 한나체 Pro OTF"/>
              <a:ea typeface="배달의민족 한나체 Air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E6D03DB-D3BB-A9C3-BB1F-3574C173871F}"/>
              </a:ext>
            </a:extLst>
          </p:cNvPr>
          <p:cNvGrpSpPr/>
          <p:nvPr/>
        </p:nvGrpSpPr>
        <p:grpSpPr>
          <a:xfrm>
            <a:off x="0" y="6167393"/>
            <a:ext cx="9144000" cy="487478"/>
            <a:chOff x="0" y="6167393"/>
            <a:chExt cx="9144000" cy="487478"/>
          </a:xfrm>
        </p:grpSpPr>
        <p:sp>
          <p:nvSpPr>
            <p:cNvPr id="3" name="직선 연결선 6">
              <a:extLst>
                <a:ext uri="{FF2B5EF4-FFF2-40B4-BE49-F238E27FC236}">
                  <a16:creationId xmlns:a16="http://schemas.microsoft.com/office/drawing/2014/main" id="{01A67649-9AED-889F-E771-83FF0A3ACD18}"/>
                </a:ext>
              </a:extLst>
            </p:cNvPr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4" name="직사각형 1">
              <a:extLst>
                <a:ext uri="{FF2B5EF4-FFF2-40B4-BE49-F238E27FC236}">
                  <a16:creationId xmlns:a16="http://schemas.microsoft.com/office/drawing/2014/main" id="{1D84CE14-8DFE-A6EC-C5DB-AA11EBB0D499}"/>
                </a:ext>
              </a:extLst>
            </p:cNvPr>
            <p:cNvSpPr txBox="1"/>
            <p:nvPr/>
          </p:nvSpPr>
          <p:spPr>
            <a:xfrm>
              <a:off x="247194" y="6385630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Box 3"/>
          <p:cNvSpPr/>
          <p:nvPr/>
        </p:nvSpPr>
        <p:spPr>
          <a:xfrm>
            <a:off x="2116767" y="2920787"/>
            <a:ext cx="4910465" cy="1016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cubicBezTo>
                  <a:pt x="21600" y="3600"/>
                  <a:pt x="21600" y="7200"/>
                  <a:pt x="21600" y="10800"/>
                </a:cubicBezTo>
                <a:cubicBezTo>
                  <a:pt x="21600" y="14400"/>
                  <a:pt x="21600" y="1800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1700" spc="-127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lvl1pPr>
          </a:lstStyle>
          <a:p>
            <a:r>
              <a:rPr lang="ko-KR" altLang="en-US" sz="6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문제점 및 해결책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9601367-D078-EF85-DD33-F849BADAA2AB}"/>
              </a:ext>
            </a:extLst>
          </p:cNvPr>
          <p:cNvGrpSpPr/>
          <p:nvPr/>
        </p:nvGrpSpPr>
        <p:grpSpPr>
          <a:xfrm>
            <a:off x="0" y="6167393"/>
            <a:ext cx="9144000" cy="487478"/>
            <a:chOff x="0" y="6167393"/>
            <a:chExt cx="9144000" cy="487478"/>
          </a:xfrm>
        </p:grpSpPr>
        <p:sp>
          <p:nvSpPr>
            <p:cNvPr id="3" name="직선 연결선 6">
              <a:extLst>
                <a:ext uri="{FF2B5EF4-FFF2-40B4-BE49-F238E27FC236}">
                  <a16:creationId xmlns:a16="http://schemas.microsoft.com/office/drawing/2014/main" id="{207AB424-E20C-FA53-C068-48000BA79ABE}"/>
                </a:ext>
              </a:extLst>
            </p:cNvPr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4" name="직사각형 1">
              <a:extLst>
                <a:ext uri="{FF2B5EF4-FFF2-40B4-BE49-F238E27FC236}">
                  <a16:creationId xmlns:a16="http://schemas.microsoft.com/office/drawing/2014/main" id="{1F4BD13F-74F7-3BC4-4370-1D9BEFC91141}"/>
                </a:ext>
              </a:extLst>
            </p:cNvPr>
            <p:cNvSpPr txBox="1"/>
            <p:nvPr/>
          </p:nvSpPr>
          <p:spPr>
            <a:xfrm>
              <a:off x="247194" y="6385630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5824741"/>
      </p:ext>
    </p:extLst>
  </p:cSld>
  <p:clrMapOvr>
    <a:masterClrMapping/>
  </p:clrMapOvr>
  <p:transition spd="slow">
    <p:push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122EBBF-B863-A84A-E0C8-1A2FB1E132A8}"/>
              </a:ext>
            </a:extLst>
          </p:cNvPr>
          <p:cNvGrpSpPr/>
          <p:nvPr/>
        </p:nvGrpSpPr>
        <p:grpSpPr>
          <a:xfrm>
            <a:off x="0" y="6167393"/>
            <a:ext cx="9144000" cy="487478"/>
            <a:chOff x="0" y="6167393"/>
            <a:chExt cx="9144000" cy="487478"/>
          </a:xfrm>
        </p:grpSpPr>
        <p:sp>
          <p:nvSpPr>
            <p:cNvPr id="3" name="직선 연결선 6">
              <a:extLst>
                <a:ext uri="{FF2B5EF4-FFF2-40B4-BE49-F238E27FC236}">
                  <a16:creationId xmlns:a16="http://schemas.microsoft.com/office/drawing/2014/main" id="{93DECBA4-0C3A-92F4-7C20-1EBEC17F3710}"/>
                </a:ext>
              </a:extLst>
            </p:cNvPr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4" name="직사각형 1">
              <a:extLst>
                <a:ext uri="{FF2B5EF4-FFF2-40B4-BE49-F238E27FC236}">
                  <a16:creationId xmlns:a16="http://schemas.microsoft.com/office/drawing/2014/main" id="{B8E3F86A-ABCB-386D-0428-DE9E89AD4526}"/>
                </a:ext>
              </a:extLst>
            </p:cNvPr>
            <p:cNvSpPr txBox="1"/>
            <p:nvPr/>
          </p:nvSpPr>
          <p:spPr>
            <a:xfrm>
              <a:off x="247194" y="6385630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AB645F3-628E-01EC-EBCE-303B565FF9BC}"/>
              </a:ext>
            </a:extLst>
          </p:cNvPr>
          <p:cNvSpPr txBox="1"/>
          <p:nvPr/>
        </p:nvSpPr>
        <p:spPr>
          <a:xfrm>
            <a:off x="7533240" y="93699"/>
            <a:ext cx="1411376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맑은 고딕"/>
              </a:rPr>
              <a:t>문제점 및 해결책</a:t>
            </a:r>
          </a:p>
        </p:txBody>
      </p:sp>
      <p:sp>
        <p:nvSpPr>
          <p:cNvPr id="10" name="직선 연결선 6">
            <a:extLst>
              <a:ext uri="{FF2B5EF4-FFF2-40B4-BE49-F238E27FC236}">
                <a16:creationId xmlns:a16="http://schemas.microsoft.com/office/drawing/2014/main" id="{9BADFE88-0303-CB80-1E8D-00E354F1032B}"/>
              </a:ext>
            </a:extLst>
          </p:cNvPr>
          <p:cNvSpPr/>
          <p:nvPr/>
        </p:nvSpPr>
        <p:spPr>
          <a:xfrm>
            <a:off x="0" y="532659"/>
            <a:ext cx="9144000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093610-80AE-3D4F-80E5-5C641F8BF8DC}"/>
              </a:ext>
            </a:extLst>
          </p:cNvPr>
          <p:cNvSpPr txBox="1"/>
          <p:nvPr/>
        </p:nvSpPr>
        <p:spPr>
          <a:xfrm>
            <a:off x="4185384" y="1179410"/>
            <a:ext cx="4492710" cy="16619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맑은 고딕"/>
              </a:rPr>
              <a:t>문제</a:t>
            </a:r>
            <a:r>
              <a:rPr kumimoji="0" lang="ko-KR" alt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맑은 고딕"/>
              </a:rPr>
              <a:t> </a:t>
            </a:r>
            <a:endParaRPr lang="en-US" altLang="ko-KR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4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배달의민족 한나체 Air" panose="020B0600000101010101" pitchFamily="50" charset="-127"/>
              <a:ea typeface="배달의민족 한나체 Air" panose="020B0600000101010101" pitchFamily="50" charset="-127"/>
              <a:sym typeface="맑은 고딕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맑은 고딕"/>
              </a:rPr>
              <a:t>웹 서버 시작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맑은 고딕"/>
              </a:rPr>
              <a:t>, 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맑은 고딕"/>
              </a:rPr>
              <a:t>재시작 후 첫 로그인 시도에서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맑은 고딕"/>
              </a:rPr>
              <a:t>loginProc.do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맑은 고딕"/>
              </a:rPr>
              <a:t>로 접속되는 창에 대한 조치 필요</a:t>
            </a:r>
            <a:endParaRPr kumimoji="0" lang="en-US" altLang="ko-KR" sz="14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배달의민족 한나체 Air" panose="020B0600000101010101" pitchFamily="50" charset="-127"/>
              <a:ea typeface="배달의민족 한나체 Air" panose="020B0600000101010101" pitchFamily="50" charset="-127"/>
              <a:sym typeface="맑은 고딕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맑은 고딕"/>
              </a:rPr>
              <a:t>DB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맑은 고딕"/>
              </a:rPr>
              <a:t>에 </a:t>
            </a:r>
            <a:r>
              <a:rPr lang="ko-KR" altLang="en-US" sz="140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있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맑은 고딕"/>
              </a:rPr>
              <a:t>는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맑은 고딕"/>
              </a:rPr>
              <a:t>ID : loginProc.do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맑은 고딕"/>
              </a:rPr>
              <a:t>로 접속되며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맑은 고딕"/>
              </a:rPr>
              <a:t>idCnt 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맑은 고딕"/>
              </a:rPr>
              <a:t>값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맑은 고딕"/>
              </a:rPr>
              <a:t>1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맑은 고딕"/>
              </a:rPr>
              <a:t>을 출력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맑은 고딕"/>
              </a:rPr>
              <a:t>DB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맑은 고딕"/>
              </a:rPr>
              <a:t>에 없는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맑은 고딕"/>
              </a:rPr>
              <a:t>ID : alert 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맑은 고딕"/>
              </a:rPr>
              <a:t>창을 띄운 뒤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맑은 고딕"/>
              </a:rPr>
              <a:t>loginProc.do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맑은 고딕"/>
              </a:rPr>
              <a:t>로 접속되며</a:t>
            </a:r>
            <a:endParaRPr kumimoji="0" lang="en-US" altLang="ko-KR" sz="14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배달의민족 한나체 Air" panose="020B0600000101010101" pitchFamily="50" charset="-127"/>
              <a:ea typeface="배달의민족 한나체 Air" panose="020B0600000101010101" pitchFamily="50" charset="-127"/>
              <a:sym typeface="맑은 고딕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맑은 고딕"/>
              </a:rPr>
              <a:t>idCnt 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맑은 고딕"/>
              </a:rPr>
              <a:t>값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맑은 고딕"/>
              </a:rPr>
              <a:t>0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맑은 고딕"/>
              </a:rPr>
              <a:t>을 출력</a:t>
            </a:r>
            <a:endParaRPr kumimoji="0" lang="en-US" altLang="ko-KR" sz="14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배달의민족 한나체 Air" panose="020B0600000101010101" pitchFamily="50" charset="-127"/>
              <a:ea typeface="배달의민족 한나체 Air" panose="020B0600000101010101" pitchFamily="50" charset="-127"/>
              <a:sym typeface="맑은 고딕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E909927-AE25-9482-C27B-E20E5FA8D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06" y="979488"/>
            <a:ext cx="3429479" cy="230537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2D8F9B3-B8DD-F15B-487D-69711C160B67}"/>
              </a:ext>
            </a:extLst>
          </p:cNvPr>
          <p:cNvSpPr txBox="1"/>
          <p:nvPr/>
        </p:nvSpPr>
        <p:spPr>
          <a:xfrm>
            <a:off x="465906" y="4924406"/>
            <a:ext cx="8212187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40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배달의민족 한나체 Air" panose="020B0600000101010101" pitchFamily="50" charset="-127"/>
              <a:ea typeface="배달의민족 한나체 Air" panose="020B0600000101010101" pitchFamily="50" charset="-127"/>
              <a:sym typeface="맑은 고딕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맑은 고딕"/>
              </a:rPr>
              <a:t>위 코드처럼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맑은 고딕"/>
              </a:rPr>
              <a:t>input type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맑은 고딕"/>
              </a:rPr>
              <a:t>이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맑은 고딕"/>
              </a:rPr>
              <a:t>submit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맑은 고딕"/>
              </a:rPr>
              <a:t> 이었던 태그를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맑은 고딕"/>
              </a:rPr>
              <a:t>button type</a:t>
            </a:r>
            <a:r>
              <a:rPr lang="ko-KR" altLang="en-US" sz="140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 </a:t>
            </a:r>
            <a:r>
              <a:rPr kumimoji="0" lang="en-US" altLang="ko-KR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맑은 고딕"/>
              </a:rPr>
              <a:t>button</a:t>
            </a:r>
            <a:r>
              <a:rPr kumimoji="0" lang="ko-KR" altLang="en-US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맑은 고딕"/>
              </a:rPr>
              <a:t>인 태그로 수정 후 제대로 된 접속 확인 </a:t>
            </a:r>
            <a:endParaRPr kumimoji="0" lang="en-US" altLang="ko-KR" sz="14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배달의민족 한나체 Air" panose="020B0600000101010101" pitchFamily="50" charset="-127"/>
              <a:ea typeface="배달의민족 한나체 Air" panose="020B0600000101010101" pitchFamily="50" charset="-127"/>
              <a:sym typeface="맑은 고딕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8B4EAE-694B-DA4D-4179-B6267638E7CE}"/>
              </a:ext>
            </a:extLst>
          </p:cNvPr>
          <p:cNvSpPr txBox="1"/>
          <p:nvPr/>
        </p:nvSpPr>
        <p:spPr>
          <a:xfrm>
            <a:off x="465906" y="3980145"/>
            <a:ext cx="7889119" cy="27699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&lt;input type=“</a:t>
            </a:r>
            <a:r>
              <a:rPr lang="en-US" altLang="ko-KR" sz="1200"/>
              <a:t>submit</a:t>
            </a:r>
            <a:r>
              <a:rPr kumimoji="0" lang="en-US" altLang="ko-KR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” class="loginBtn form-control btn btn-primary rounded submit px-3"&gt;Login&lt;/button&gt;</a:t>
            </a:r>
            <a:endParaRPr kumimoji="0" lang="ko-KR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E7D77A-AADF-BF4B-FC49-F51494B400C7}"/>
              </a:ext>
            </a:extLst>
          </p:cNvPr>
          <p:cNvSpPr txBox="1"/>
          <p:nvPr/>
        </p:nvSpPr>
        <p:spPr>
          <a:xfrm>
            <a:off x="465906" y="4785908"/>
            <a:ext cx="7889119" cy="27699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&lt;button type=“button” class="loginBtn form-control btn btn-primary rounded submit px-3"&gt;Login&lt;/button&gt;</a:t>
            </a:r>
            <a:endParaRPr kumimoji="0" lang="ko-KR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911CB6B3-4140-98A1-1330-CC818D07B883}"/>
              </a:ext>
            </a:extLst>
          </p:cNvPr>
          <p:cNvSpPr/>
          <p:nvPr/>
        </p:nvSpPr>
        <p:spPr>
          <a:xfrm>
            <a:off x="4045195" y="4376015"/>
            <a:ext cx="200297" cy="276997"/>
          </a:xfrm>
          <a:prstGeom prst="downArrow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42E55D-5921-4B8B-4AF1-71F3E90CA907}"/>
              </a:ext>
            </a:extLst>
          </p:cNvPr>
          <p:cNvSpPr txBox="1"/>
          <p:nvPr/>
        </p:nvSpPr>
        <p:spPr>
          <a:xfrm>
            <a:off x="465906" y="3515056"/>
            <a:ext cx="55650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b="1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해결</a:t>
            </a:r>
            <a:endParaRPr kumimoji="0" lang="ko-KR" altLang="en-US" sz="18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배달의민족 한나체 Air" panose="020B0600000101010101" pitchFamily="50" charset="-127"/>
              <a:ea typeface="배달의민족 한나체 Air" panose="020B0600000101010101" pitchFamily="50" charset="-127"/>
              <a:sym typeface="맑은 고딕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4D3EE9D-49B7-1B50-DEC8-327A20467B5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68662" y="1279355"/>
            <a:ext cx="190722" cy="19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385794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D6E0EF7-9901-2491-208F-57544F43B2F3}"/>
              </a:ext>
            </a:extLst>
          </p:cNvPr>
          <p:cNvGrpSpPr/>
          <p:nvPr/>
        </p:nvGrpSpPr>
        <p:grpSpPr>
          <a:xfrm>
            <a:off x="0" y="6167393"/>
            <a:ext cx="9144000" cy="487478"/>
            <a:chOff x="0" y="6167393"/>
            <a:chExt cx="9144000" cy="487478"/>
          </a:xfrm>
        </p:grpSpPr>
        <p:sp>
          <p:nvSpPr>
            <p:cNvPr id="11" name="직선 연결선 6">
              <a:extLst>
                <a:ext uri="{FF2B5EF4-FFF2-40B4-BE49-F238E27FC236}">
                  <a16:creationId xmlns:a16="http://schemas.microsoft.com/office/drawing/2014/main" id="{A49F475E-6EC4-6924-F55F-B2BECCBE9C0A}"/>
                </a:ext>
              </a:extLst>
            </p:cNvPr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12" name="직사각형 1">
              <a:extLst>
                <a:ext uri="{FF2B5EF4-FFF2-40B4-BE49-F238E27FC236}">
                  <a16:creationId xmlns:a16="http://schemas.microsoft.com/office/drawing/2014/main" id="{5CEA9718-AE97-E6FD-9AC1-4FBC8516CE35}"/>
                </a:ext>
              </a:extLst>
            </p:cNvPr>
            <p:cNvSpPr txBox="1"/>
            <p:nvPr/>
          </p:nvSpPr>
          <p:spPr>
            <a:xfrm>
              <a:off x="247194" y="6385630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  <p:sp>
        <p:nvSpPr>
          <p:cNvPr id="7" name="TextBox 3">
            <a:extLst>
              <a:ext uri="{FF2B5EF4-FFF2-40B4-BE49-F238E27FC236}">
                <a16:creationId xmlns:a16="http://schemas.microsoft.com/office/drawing/2014/main" id="{07C8698C-7681-FA41-1C54-723B2BF1D972}"/>
              </a:ext>
            </a:extLst>
          </p:cNvPr>
          <p:cNvSpPr/>
          <p:nvPr/>
        </p:nvSpPr>
        <p:spPr>
          <a:xfrm>
            <a:off x="2204550" y="2995240"/>
            <a:ext cx="4734900" cy="867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cubicBezTo>
                  <a:pt x="21600" y="3600"/>
                  <a:pt x="21600" y="7200"/>
                  <a:pt x="21600" y="10800"/>
                </a:cubicBezTo>
                <a:cubicBezTo>
                  <a:pt x="21600" y="14400"/>
                  <a:pt x="21600" y="1800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1700" spc="-127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lvl1pPr>
          </a:lstStyle>
          <a:p>
            <a:r>
              <a:rPr lang="ko-KR" altLang="en-US" sz="6000"/>
              <a:t>프로젝트 소개</a:t>
            </a:r>
          </a:p>
        </p:txBody>
      </p:sp>
    </p:spTree>
    <p:extLst>
      <p:ext uri="{BB962C8B-B14F-4D97-AF65-F5344CB8AC3E}">
        <p14:creationId xmlns:p14="http://schemas.microsoft.com/office/powerpoint/2010/main" val="3486375658"/>
      </p:ext>
    </p:extLst>
  </p:cSld>
  <p:clrMapOvr>
    <a:masterClrMapping/>
  </p:clrMapOvr>
  <p:transition spd="slow">
    <p:push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122EBBF-B863-A84A-E0C8-1A2FB1E132A8}"/>
              </a:ext>
            </a:extLst>
          </p:cNvPr>
          <p:cNvGrpSpPr/>
          <p:nvPr/>
        </p:nvGrpSpPr>
        <p:grpSpPr>
          <a:xfrm>
            <a:off x="0" y="6167393"/>
            <a:ext cx="9144000" cy="487478"/>
            <a:chOff x="0" y="6167393"/>
            <a:chExt cx="9144000" cy="487478"/>
          </a:xfrm>
        </p:grpSpPr>
        <p:sp>
          <p:nvSpPr>
            <p:cNvPr id="3" name="직선 연결선 6">
              <a:extLst>
                <a:ext uri="{FF2B5EF4-FFF2-40B4-BE49-F238E27FC236}">
                  <a16:creationId xmlns:a16="http://schemas.microsoft.com/office/drawing/2014/main" id="{93DECBA4-0C3A-92F4-7C20-1EBEC17F3710}"/>
                </a:ext>
              </a:extLst>
            </p:cNvPr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4" name="직사각형 1">
              <a:extLst>
                <a:ext uri="{FF2B5EF4-FFF2-40B4-BE49-F238E27FC236}">
                  <a16:creationId xmlns:a16="http://schemas.microsoft.com/office/drawing/2014/main" id="{B8E3F86A-ABCB-386D-0428-DE9E89AD4526}"/>
                </a:ext>
              </a:extLst>
            </p:cNvPr>
            <p:cNvSpPr txBox="1"/>
            <p:nvPr/>
          </p:nvSpPr>
          <p:spPr>
            <a:xfrm>
              <a:off x="247194" y="6385630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5F3C336-7A12-F5DB-7079-8B5FB5D77298}"/>
              </a:ext>
            </a:extLst>
          </p:cNvPr>
          <p:cNvSpPr txBox="1"/>
          <p:nvPr/>
        </p:nvSpPr>
        <p:spPr>
          <a:xfrm>
            <a:off x="7533240" y="93699"/>
            <a:ext cx="1411376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맑은 고딕"/>
              </a:rPr>
              <a:t>문제점 및 해결책</a:t>
            </a:r>
          </a:p>
        </p:txBody>
      </p:sp>
      <p:sp>
        <p:nvSpPr>
          <p:cNvPr id="25" name="직선 연결선 6">
            <a:extLst>
              <a:ext uri="{FF2B5EF4-FFF2-40B4-BE49-F238E27FC236}">
                <a16:creationId xmlns:a16="http://schemas.microsoft.com/office/drawing/2014/main" id="{BA3763F4-CD5A-E7D5-FC89-53CD69DE9CFD}"/>
              </a:ext>
            </a:extLst>
          </p:cNvPr>
          <p:cNvSpPr/>
          <p:nvPr/>
        </p:nvSpPr>
        <p:spPr>
          <a:xfrm>
            <a:off x="0" y="532659"/>
            <a:ext cx="9144000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1689C4D-6926-EC38-239C-3F272BB8CDBD}"/>
              </a:ext>
            </a:extLst>
          </p:cNvPr>
          <p:cNvGrpSpPr/>
          <p:nvPr/>
        </p:nvGrpSpPr>
        <p:grpSpPr>
          <a:xfrm>
            <a:off x="0" y="6167393"/>
            <a:ext cx="9144000" cy="487478"/>
            <a:chOff x="0" y="6167393"/>
            <a:chExt cx="9144000" cy="487478"/>
          </a:xfrm>
        </p:grpSpPr>
        <p:sp>
          <p:nvSpPr>
            <p:cNvPr id="40" name="직선 연결선 6">
              <a:extLst>
                <a:ext uri="{FF2B5EF4-FFF2-40B4-BE49-F238E27FC236}">
                  <a16:creationId xmlns:a16="http://schemas.microsoft.com/office/drawing/2014/main" id="{36FE7F29-4143-EE3C-F97D-A774A6243D48}"/>
                </a:ext>
              </a:extLst>
            </p:cNvPr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41" name="직사각형 1">
              <a:extLst>
                <a:ext uri="{FF2B5EF4-FFF2-40B4-BE49-F238E27FC236}">
                  <a16:creationId xmlns:a16="http://schemas.microsoft.com/office/drawing/2014/main" id="{C4652457-6ABB-70DA-65F8-DDA75730E041}"/>
                </a:ext>
              </a:extLst>
            </p:cNvPr>
            <p:cNvSpPr txBox="1"/>
            <p:nvPr/>
          </p:nvSpPr>
          <p:spPr>
            <a:xfrm>
              <a:off x="247194" y="6385630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7EB0674-5D92-2718-DE16-A531B98A4C6E}"/>
              </a:ext>
            </a:extLst>
          </p:cNvPr>
          <p:cNvSpPr txBox="1"/>
          <p:nvPr/>
        </p:nvSpPr>
        <p:spPr>
          <a:xfrm>
            <a:off x="2804107" y="2477290"/>
            <a:ext cx="5592551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jsp 파일에서 /js/폴더만 수입되고 /css/ , /img/ 등의 파일이 수입되지 않는 문제</a:t>
            </a:r>
            <a:endParaRPr lang="en-US" altLang="ko-KR" sz="140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9AF08C-5850-2394-A808-8925BBC35A20}"/>
              </a:ext>
            </a:extLst>
          </p:cNvPr>
          <p:cNvSpPr txBox="1"/>
          <p:nvPr/>
        </p:nvSpPr>
        <p:spPr>
          <a:xfrm>
            <a:off x="1608766" y="3549707"/>
            <a:ext cx="6859913" cy="26160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altLang="ko-KR" sz="110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registry.addInterceptor(</a:t>
            </a:r>
            <a:r>
              <a:rPr lang="en-US" altLang="ko-KR" sz="1100" b="1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new</a:t>
            </a:r>
            <a:r>
              <a:rPr lang="en-US" altLang="ko-KR" sz="110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SessionInterceptor()).excludePathPatterns("/loginForm.do", "/loginProc.do", "/**");</a:t>
            </a:r>
          </a:p>
        </p:txBody>
      </p:sp>
      <p:sp>
        <p:nvSpPr>
          <p:cNvPr id="46" name="화살표: 아래쪽 45">
            <a:extLst>
              <a:ext uri="{FF2B5EF4-FFF2-40B4-BE49-F238E27FC236}">
                <a16:creationId xmlns:a16="http://schemas.microsoft.com/office/drawing/2014/main" id="{AE8673AD-8AE8-6D34-037B-7E84EF180406}"/>
              </a:ext>
            </a:extLst>
          </p:cNvPr>
          <p:cNvSpPr/>
          <p:nvPr/>
        </p:nvSpPr>
        <p:spPr>
          <a:xfrm>
            <a:off x="4813908" y="3252401"/>
            <a:ext cx="145223" cy="200833"/>
          </a:xfrm>
          <a:prstGeom prst="downArrow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47" name="Picture 2" descr="https://cdn.discordapp.com/attachments/1043763177596407881/1052933942677880922/image.png">
            <a:extLst>
              <a:ext uri="{FF2B5EF4-FFF2-40B4-BE49-F238E27FC236}">
                <a16:creationId xmlns:a16="http://schemas.microsoft.com/office/drawing/2014/main" id="{B605B0CC-618C-5B05-5031-2A62BF6FF7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83"/>
          <a:stretch/>
        </p:blipFill>
        <p:spPr bwMode="auto">
          <a:xfrm>
            <a:off x="893650" y="763047"/>
            <a:ext cx="1811564" cy="2043338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199AC98C-BF7B-DCE9-A50A-8B27C0833B7C}"/>
              </a:ext>
            </a:extLst>
          </p:cNvPr>
          <p:cNvGrpSpPr/>
          <p:nvPr/>
        </p:nvGrpSpPr>
        <p:grpSpPr>
          <a:xfrm>
            <a:off x="1608766" y="2884703"/>
            <a:ext cx="6859913" cy="271353"/>
            <a:chOff x="2084703" y="4321672"/>
            <a:chExt cx="6859913" cy="271353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4680064-9CBA-248B-07CE-AC16D4228716}"/>
                </a:ext>
              </a:extLst>
            </p:cNvPr>
            <p:cNvSpPr txBox="1"/>
            <p:nvPr/>
          </p:nvSpPr>
          <p:spPr>
            <a:xfrm>
              <a:off x="2084703" y="4321672"/>
              <a:ext cx="6859913" cy="261608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r>
                <a:rPr lang="en-US" altLang="ko-KR" sz="1100">
                  <a:solidFill>
                    <a:schemeClr val="tx1"/>
                  </a:solidFill>
                  <a:effectLst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registry.addInterceptor(</a:t>
              </a:r>
              <a:r>
                <a:rPr lang="en-US" altLang="ko-KR" sz="1100" b="1">
                  <a:solidFill>
                    <a:schemeClr val="tx1"/>
                  </a:solidFill>
                  <a:effectLst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new</a:t>
              </a:r>
              <a:r>
                <a:rPr lang="en-US" altLang="ko-KR" sz="1100">
                  <a:solidFill>
                    <a:schemeClr val="tx1"/>
                  </a:solidFill>
                  <a:effectLst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SessionInterceptor()).excludePathPatterns("/loginForm.do", "/loginProc.do", "/js/**");</a:t>
              </a: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BA900D7A-FFAD-72F2-266C-FEAD5856B533}"/>
                </a:ext>
              </a:extLst>
            </p:cNvPr>
            <p:cNvSpPr/>
            <p:nvPr/>
          </p:nvSpPr>
          <p:spPr>
            <a:xfrm>
              <a:off x="8338191" y="4326966"/>
              <a:ext cx="266059" cy="266059"/>
            </a:xfrm>
            <a:prstGeom prst="ellips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endParaRPr>
            </a:p>
          </p:txBody>
        </p:sp>
      </p:grpSp>
      <p:pic>
        <p:nvPicPr>
          <p:cNvPr id="51" name="Picture 4" descr="image.png (472×557)">
            <a:extLst>
              <a:ext uri="{FF2B5EF4-FFF2-40B4-BE49-F238E27FC236}">
                <a16:creationId xmlns:a16="http://schemas.microsoft.com/office/drawing/2014/main" id="{25B07FCB-25D5-771B-2164-1DCAB409E8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" t="5011" r="3227" b="5338"/>
          <a:stretch/>
        </p:blipFill>
        <p:spPr bwMode="auto">
          <a:xfrm>
            <a:off x="893265" y="3974630"/>
            <a:ext cx="1811949" cy="2043337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78601D6E-3AAD-F77B-3B3C-2EEFE8A6F940}"/>
              </a:ext>
            </a:extLst>
          </p:cNvPr>
          <p:cNvGrpSpPr/>
          <p:nvPr/>
        </p:nvGrpSpPr>
        <p:grpSpPr>
          <a:xfrm>
            <a:off x="2930539" y="3977154"/>
            <a:ext cx="1627316" cy="1208953"/>
            <a:chOff x="158985" y="4693289"/>
            <a:chExt cx="1627316" cy="1208953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5F48A6EE-2B29-FB47-4E55-170394502D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2899"/>
            <a:stretch/>
          </p:blipFill>
          <p:spPr>
            <a:xfrm>
              <a:off x="158985" y="4693289"/>
              <a:ext cx="1627316" cy="1208953"/>
            </a:xfrm>
            <a:prstGeom prst="rect">
              <a:avLst/>
            </a:prstGeom>
            <a:noFill/>
            <a:ln w="28575">
              <a:noFill/>
            </a:ln>
          </p:spPr>
        </p:pic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068835D-DC40-A494-9AD9-950DF78274DF}"/>
                </a:ext>
              </a:extLst>
            </p:cNvPr>
            <p:cNvSpPr/>
            <p:nvPr/>
          </p:nvSpPr>
          <p:spPr>
            <a:xfrm>
              <a:off x="294916" y="5113100"/>
              <a:ext cx="1238706" cy="369330"/>
            </a:xfrm>
            <a:prstGeom prst="rect">
              <a:avLst/>
            </a:prstGeom>
            <a:noFill/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B3BE9B1B-47A4-7F3C-C2CE-A288B99EB67F}"/>
              </a:ext>
            </a:extLst>
          </p:cNvPr>
          <p:cNvGrpSpPr/>
          <p:nvPr/>
        </p:nvGrpSpPr>
        <p:grpSpPr>
          <a:xfrm>
            <a:off x="2925281" y="1209299"/>
            <a:ext cx="1427801" cy="962159"/>
            <a:chOff x="3419413" y="1026702"/>
            <a:chExt cx="1427801" cy="962159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71B8F352-4B68-5561-A911-83D18B4C61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2487"/>
            <a:stretch/>
          </p:blipFill>
          <p:spPr>
            <a:xfrm>
              <a:off x="3419413" y="1026702"/>
              <a:ext cx="1427801" cy="962159"/>
            </a:xfrm>
            <a:prstGeom prst="rect">
              <a:avLst/>
            </a:prstGeom>
            <a:noFill/>
            <a:ln w="28575">
              <a:noFill/>
            </a:ln>
          </p:spPr>
        </p:pic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0409A60-55F3-D6C5-AA4F-A3DD2202D97C}"/>
                </a:ext>
              </a:extLst>
            </p:cNvPr>
            <p:cNvSpPr/>
            <p:nvPr/>
          </p:nvSpPr>
          <p:spPr>
            <a:xfrm>
              <a:off x="3710017" y="1397702"/>
              <a:ext cx="1056624" cy="234801"/>
            </a:xfrm>
            <a:prstGeom prst="rect">
              <a:avLst/>
            </a:prstGeom>
            <a:noFill/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54553611-C2CB-8876-2D3E-76826CF319C3}"/>
              </a:ext>
            </a:extLst>
          </p:cNvPr>
          <p:cNvSpPr txBox="1"/>
          <p:nvPr/>
        </p:nvSpPr>
        <p:spPr>
          <a:xfrm>
            <a:off x="2804107" y="2207810"/>
            <a:ext cx="548693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문제</a:t>
            </a:r>
            <a:endParaRPr lang="en-US" altLang="ko-KR" sz="1600" b="1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38FD1BF-950F-E2EF-9FCF-B2F39D5E44C9}"/>
              </a:ext>
            </a:extLst>
          </p:cNvPr>
          <p:cNvSpPr txBox="1"/>
          <p:nvPr/>
        </p:nvSpPr>
        <p:spPr>
          <a:xfrm>
            <a:off x="2804107" y="5493030"/>
            <a:ext cx="5592551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위 코드와 같이 MvcConfiguration.java 파일에서 /js 라는 글 삭제 코드 수정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91B53C-148D-7A52-A84D-743FC107EDA1}"/>
              </a:ext>
            </a:extLst>
          </p:cNvPr>
          <p:cNvSpPr txBox="1"/>
          <p:nvPr/>
        </p:nvSpPr>
        <p:spPr>
          <a:xfrm>
            <a:off x="2804107" y="5223550"/>
            <a:ext cx="915292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해결</a:t>
            </a:r>
            <a:endParaRPr lang="en-US" altLang="ko-KR" sz="1600" b="1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A05E2734-04D7-C3E7-FDBF-7B70F9BEB24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79171" y="2288021"/>
            <a:ext cx="195549" cy="195549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DEE2B71A-6D9A-AA3E-D14A-ABB9CA98511C}"/>
              </a:ext>
            </a:extLst>
          </p:cNvPr>
          <p:cNvSpPr/>
          <p:nvPr/>
        </p:nvSpPr>
        <p:spPr>
          <a:xfrm>
            <a:off x="3110869" y="1569613"/>
            <a:ext cx="1056624" cy="234801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506099D-A103-B31C-D01C-1A24A30763AC}"/>
              </a:ext>
            </a:extLst>
          </p:cNvPr>
          <p:cNvSpPr/>
          <p:nvPr/>
        </p:nvSpPr>
        <p:spPr>
          <a:xfrm>
            <a:off x="3116979" y="4395593"/>
            <a:ext cx="1238706" cy="369330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404113"/>
      </p:ext>
    </p:extLst>
  </p:cSld>
  <p:clrMapOvr>
    <a:masterClrMapping/>
  </p:clrMapOvr>
  <p:transition spd="slow">
    <p:push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122EBBF-B863-A84A-E0C8-1A2FB1E132A8}"/>
              </a:ext>
            </a:extLst>
          </p:cNvPr>
          <p:cNvGrpSpPr/>
          <p:nvPr/>
        </p:nvGrpSpPr>
        <p:grpSpPr>
          <a:xfrm>
            <a:off x="0" y="6167393"/>
            <a:ext cx="9144000" cy="487478"/>
            <a:chOff x="0" y="6167393"/>
            <a:chExt cx="9144000" cy="487478"/>
          </a:xfrm>
        </p:grpSpPr>
        <p:sp>
          <p:nvSpPr>
            <p:cNvPr id="3" name="직선 연결선 6">
              <a:extLst>
                <a:ext uri="{FF2B5EF4-FFF2-40B4-BE49-F238E27FC236}">
                  <a16:creationId xmlns:a16="http://schemas.microsoft.com/office/drawing/2014/main" id="{93DECBA4-0C3A-92F4-7C20-1EBEC17F3710}"/>
                </a:ext>
              </a:extLst>
            </p:cNvPr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4" name="직사각형 1">
              <a:extLst>
                <a:ext uri="{FF2B5EF4-FFF2-40B4-BE49-F238E27FC236}">
                  <a16:creationId xmlns:a16="http://schemas.microsoft.com/office/drawing/2014/main" id="{B8E3F86A-ABCB-386D-0428-DE9E89AD4526}"/>
                </a:ext>
              </a:extLst>
            </p:cNvPr>
            <p:cNvSpPr txBox="1"/>
            <p:nvPr/>
          </p:nvSpPr>
          <p:spPr>
            <a:xfrm>
              <a:off x="247194" y="6385630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9BB2DAA-5354-3F7A-BA6B-7840403C434F}"/>
              </a:ext>
            </a:extLst>
          </p:cNvPr>
          <p:cNvSpPr txBox="1"/>
          <p:nvPr/>
        </p:nvSpPr>
        <p:spPr>
          <a:xfrm>
            <a:off x="4713891" y="1643984"/>
            <a:ext cx="4023947" cy="1077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ko-KR" sz="1600" b="0" i="0">
                <a:solidFill>
                  <a:schemeClr val="bg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HttpSession </a:t>
            </a:r>
            <a:r>
              <a:rPr lang="ko-KR" altLang="en-US" sz="1600" b="0" i="0">
                <a:solidFill>
                  <a:schemeClr val="bg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객체를 통해 현재 로그인한 </a:t>
            </a:r>
            <a:r>
              <a:rPr lang="en-US" altLang="ko-KR" sz="1600" b="0" i="0">
                <a:solidFill>
                  <a:schemeClr val="bg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user_id</a:t>
            </a:r>
            <a:r>
              <a:rPr lang="ko-KR" altLang="en-US" sz="1600" b="0" i="0">
                <a:solidFill>
                  <a:schemeClr val="bg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와 일치하는 </a:t>
            </a:r>
            <a:r>
              <a:rPr lang="en-US" altLang="ko-KR" sz="1600" b="0" i="0">
                <a:solidFill>
                  <a:schemeClr val="bg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no_emp</a:t>
            </a:r>
            <a:r>
              <a:rPr lang="ko-KR" altLang="en-US" sz="1600" b="0" i="0">
                <a:solidFill>
                  <a:schemeClr val="bg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</a:t>
            </a:r>
            <a:r>
              <a:rPr lang="en-US" altLang="ko-KR" sz="1600" b="0" i="0">
                <a:solidFill>
                  <a:schemeClr val="bg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RegDTO </a:t>
            </a:r>
            <a:r>
              <a:rPr lang="ko-KR" altLang="en-US" sz="1600" b="0" i="0">
                <a:solidFill>
                  <a:schemeClr val="bg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객체에 넣어 </a:t>
            </a:r>
            <a:r>
              <a:rPr lang="en-US" altLang="ko-KR" sz="1600" b="0" i="0">
                <a:solidFill>
                  <a:schemeClr val="bg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select</a:t>
            </a:r>
            <a:r>
              <a:rPr lang="ko-KR" altLang="en-US" sz="1600" b="0" i="0">
                <a:solidFill>
                  <a:schemeClr val="bg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문을 실행하려 했지만 계속 </a:t>
            </a:r>
            <a:r>
              <a:rPr lang="en-US" altLang="ko-KR" sz="1600" b="0" i="0">
                <a:solidFill>
                  <a:schemeClr val="bg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no_emp</a:t>
            </a:r>
            <a:r>
              <a:rPr lang="ko-KR" altLang="en-US" sz="1600" b="0" i="0">
                <a:solidFill>
                  <a:schemeClr val="bg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 </a:t>
            </a:r>
            <a:r>
              <a:rPr lang="en-US" altLang="ko-KR" sz="1600" b="0" i="0">
                <a:solidFill>
                  <a:schemeClr val="bg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null</a:t>
            </a:r>
            <a:r>
              <a:rPr lang="ko-KR" altLang="en-US" sz="1600" b="0" i="0">
                <a:solidFill>
                  <a:schemeClr val="bg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값이 리턴되는 문제</a:t>
            </a:r>
            <a:endParaRPr lang="ko-KR" altLang="en-US" sz="160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F1394F-ECA1-AC79-FE4F-A46763C6E262}"/>
              </a:ext>
            </a:extLst>
          </p:cNvPr>
          <p:cNvSpPr txBox="1"/>
          <p:nvPr/>
        </p:nvSpPr>
        <p:spPr>
          <a:xfrm>
            <a:off x="7533240" y="93699"/>
            <a:ext cx="1411376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맑은 고딕"/>
              </a:rPr>
              <a:t>문제점 및 해결책</a:t>
            </a:r>
          </a:p>
        </p:txBody>
      </p:sp>
      <p:sp>
        <p:nvSpPr>
          <p:cNvPr id="11" name="직선 연결선 6">
            <a:extLst>
              <a:ext uri="{FF2B5EF4-FFF2-40B4-BE49-F238E27FC236}">
                <a16:creationId xmlns:a16="http://schemas.microsoft.com/office/drawing/2014/main" id="{E7FD791E-240D-B2AD-1B31-BD5F1FDCBA04}"/>
              </a:ext>
            </a:extLst>
          </p:cNvPr>
          <p:cNvSpPr/>
          <p:nvPr/>
        </p:nvSpPr>
        <p:spPr>
          <a:xfrm>
            <a:off x="0" y="532659"/>
            <a:ext cx="9144000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66E412CA-3232-8EFD-D1CB-626E50BD23CC}"/>
              </a:ext>
            </a:extLst>
          </p:cNvPr>
          <p:cNvSpPr/>
          <p:nvPr/>
        </p:nvSpPr>
        <p:spPr>
          <a:xfrm>
            <a:off x="2251385" y="3134355"/>
            <a:ext cx="204432" cy="371054"/>
          </a:xfrm>
          <a:prstGeom prst="downArrow">
            <a:avLst/>
          </a:prstGeom>
          <a:solidFill>
            <a:schemeClr val="accent6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8D886A5-F2FC-8086-D296-BB3CA4F1BE9D}"/>
              </a:ext>
            </a:extLst>
          </p:cNvPr>
          <p:cNvGrpSpPr/>
          <p:nvPr/>
        </p:nvGrpSpPr>
        <p:grpSpPr>
          <a:xfrm>
            <a:off x="4713891" y="3825989"/>
            <a:ext cx="4576354" cy="1941783"/>
            <a:chOff x="4605309" y="3823540"/>
            <a:chExt cx="4576354" cy="194178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29B998-00C0-AC7E-CF7A-75003D52F49C}"/>
                </a:ext>
              </a:extLst>
            </p:cNvPr>
            <p:cNvSpPr txBox="1"/>
            <p:nvPr/>
          </p:nvSpPr>
          <p:spPr>
            <a:xfrm>
              <a:off x="4631533" y="3823540"/>
              <a:ext cx="556500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해결</a:t>
              </a: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맑은 고딕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8D553D5-3592-E03A-0AEA-D7E0A8459959}"/>
                </a:ext>
              </a:extLst>
            </p:cNvPr>
            <p:cNvSpPr txBox="1"/>
            <p:nvPr/>
          </p:nvSpPr>
          <p:spPr>
            <a:xfrm>
              <a:off x="4605309" y="4411106"/>
              <a:ext cx="4576354" cy="1354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altLang="ko-KR" sz="1600" b="0" i="0">
                  <a:solidFill>
                    <a:schemeClr val="bg1"/>
                  </a:solidFill>
                  <a:effectLst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HttpSession </a:t>
              </a:r>
              <a:r>
                <a:rPr lang="ko-KR" altLang="en-US" sz="1600" b="0" i="0">
                  <a:solidFill>
                    <a:schemeClr val="bg1"/>
                  </a:solidFill>
                  <a:effectLst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객체에 현재 파라미터값을 리턴하는 </a:t>
              </a:r>
              <a:r>
                <a:rPr lang="en-US" altLang="ko-KR" sz="1600" b="0" i="0">
                  <a:solidFill>
                    <a:schemeClr val="bg1"/>
                  </a:solidFill>
                  <a:effectLst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infoList</a:t>
              </a:r>
              <a:r>
                <a:rPr lang="ko-KR" altLang="en-US" sz="1600" b="0" i="0">
                  <a:solidFill>
                    <a:schemeClr val="bg1"/>
                  </a:solidFill>
                  <a:effectLst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객체의 </a:t>
              </a:r>
              <a:r>
                <a:rPr lang="en-US" altLang="ko-KR" sz="1600" b="0" i="0">
                  <a:solidFill>
                    <a:schemeClr val="bg1"/>
                  </a:solidFill>
                  <a:effectLst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NO_EMP</a:t>
              </a:r>
              <a:r>
                <a:rPr lang="ko-KR" altLang="en-US" sz="1600" b="0" i="0">
                  <a:solidFill>
                    <a:schemeClr val="bg1"/>
                  </a:solidFill>
                  <a:effectLst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값을 가져오는 </a:t>
              </a:r>
              <a:r>
                <a:rPr lang="en-US" altLang="ko-KR" sz="1600" b="0" i="0">
                  <a:solidFill>
                    <a:schemeClr val="bg1"/>
                  </a:solidFill>
                  <a:effectLst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get</a:t>
              </a:r>
              <a:r>
                <a:rPr lang="ko-KR" altLang="en-US" sz="1600" b="0" i="0">
                  <a:solidFill>
                    <a:schemeClr val="bg1"/>
                  </a:solidFill>
                  <a:effectLst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메소드를 사용해 </a:t>
              </a:r>
              <a:r>
                <a:rPr lang="en-US" altLang="ko-KR" sz="1600" b="0" i="0">
                  <a:solidFill>
                    <a:schemeClr val="bg1"/>
                  </a:solidFill>
                  <a:effectLst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set</a:t>
              </a:r>
              <a:r>
                <a:rPr lang="ko-KR" altLang="en-US" sz="1600" b="0" i="0">
                  <a:solidFill>
                    <a:schemeClr val="bg1"/>
                  </a:solidFill>
                  <a:effectLst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메소드로 </a:t>
              </a:r>
              <a:r>
                <a:rPr lang="en-US" altLang="ko-KR" sz="1600" b="0" i="0">
                  <a:solidFill>
                    <a:schemeClr val="bg1"/>
                  </a:solidFill>
                  <a:effectLst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no_emp</a:t>
              </a:r>
              <a:r>
                <a:rPr lang="ko-KR" altLang="en-US" sz="1600" b="0" i="0">
                  <a:solidFill>
                    <a:schemeClr val="bg1"/>
                  </a:solidFill>
                  <a:effectLst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에 현재 로그인한 </a:t>
              </a:r>
              <a:r>
                <a:rPr lang="en-US" altLang="ko-KR" sz="1600" b="0" i="0">
                  <a:solidFill>
                    <a:schemeClr val="bg1"/>
                  </a:solidFill>
                  <a:effectLst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user_id</a:t>
              </a:r>
              <a:r>
                <a:rPr lang="ko-KR" altLang="en-US" sz="1600" b="0" i="0">
                  <a:solidFill>
                    <a:schemeClr val="bg1"/>
                  </a:solidFill>
                  <a:effectLst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값에 일치하는 </a:t>
              </a:r>
              <a:r>
                <a:rPr lang="en-US" altLang="ko-KR" sz="1600" b="0" i="0">
                  <a:solidFill>
                    <a:schemeClr val="bg1"/>
                  </a:solidFill>
                  <a:effectLst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no_emp</a:t>
              </a:r>
              <a:r>
                <a:rPr lang="ko-KR" altLang="en-US" sz="1600" b="0" i="0">
                  <a:solidFill>
                    <a:schemeClr val="bg1"/>
                  </a:solidFill>
                  <a:effectLst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값을 리턴하여 문제 해결 </a:t>
              </a:r>
              <a:br>
                <a:rPr lang="ko-KR" altLang="en-US" sz="160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</a:br>
              <a:endParaRPr lang="ko-KR" altLang="en-US" sz="1600"/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CCBACE0C-8659-437C-0627-B0F9AE7263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29"/>
          <a:stretch/>
        </p:blipFill>
        <p:spPr bwMode="auto">
          <a:xfrm>
            <a:off x="189843" y="3794675"/>
            <a:ext cx="4323199" cy="191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2C60CD3-832C-E82E-0DAB-FDB9C6F30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01" y="987508"/>
            <a:ext cx="4323199" cy="191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1A21570-C8FC-3BBD-C1AB-21F93DFEEF74}"/>
              </a:ext>
            </a:extLst>
          </p:cNvPr>
          <p:cNvGrpSpPr/>
          <p:nvPr/>
        </p:nvGrpSpPr>
        <p:grpSpPr>
          <a:xfrm>
            <a:off x="4713891" y="1165536"/>
            <a:ext cx="700102" cy="369330"/>
            <a:chOff x="4715104" y="1038279"/>
            <a:chExt cx="700102" cy="3693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3093EBF-A213-AE86-59E4-DE066A56BE44}"/>
                </a:ext>
              </a:extLst>
            </p:cNvPr>
            <p:cNvSpPr txBox="1"/>
            <p:nvPr/>
          </p:nvSpPr>
          <p:spPr>
            <a:xfrm>
              <a:off x="4715104" y="1038279"/>
              <a:ext cx="700102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문제</a:t>
              </a: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맑은 고딕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54F1618-7F74-36AF-D69E-8F6D968CD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188033" y="1134292"/>
              <a:ext cx="201046" cy="201046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0647486-81E3-C5A8-7672-91CF3BA1E725}"/>
              </a:ext>
            </a:extLst>
          </p:cNvPr>
          <p:cNvSpPr/>
          <p:nvPr/>
        </p:nvSpPr>
        <p:spPr>
          <a:xfrm>
            <a:off x="406162" y="1819451"/>
            <a:ext cx="3164352" cy="244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CF0A32-F592-1436-7915-A8090BC7AA40}"/>
              </a:ext>
            </a:extLst>
          </p:cNvPr>
          <p:cNvSpPr/>
          <p:nvPr/>
        </p:nvSpPr>
        <p:spPr>
          <a:xfrm>
            <a:off x="619524" y="4753610"/>
            <a:ext cx="3386419" cy="244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37695663"/>
      </p:ext>
    </p:extLst>
  </p:cSld>
  <p:clrMapOvr>
    <a:masterClrMapping/>
  </p:clrMapOvr>
  <p:transition spd="slow">
    <p:push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122EBBF-B863-A84A-E0C8-1A2FB1E132A8}"/>
              </a:ext>
            </a:extLst>
          </p:cNvPr>
          <p:cNvGrpSpPr/>
          <p:nvPr/>
        </p:nvGrpSpPr>
        <p:grpSpPr>
          <a:xfrm>
            <a:off x="0" y="6167393"/>
            <a:ext cx="9144000" cy="487478"/>
            <a:chOff x="0" y="6167393"/>
            <a:chExt cx="9144000" cy="487478"/>
          </a:xfrm>
        </p:grpSpPr>
        <p:sp>
          <p:nvSpPr>
            <p:cNvPr id="3" name="직선 연결선 6">
              <a:extLst>
                <a:ext uri="{FF2B5EF4-FFF2-40B4-BE49-F238E27FC236}">
                  <a16:creationId xmlns:a16="http://schemas.microsoft.com/office/drawing/2014/main" id="{93DECBA4-0C3A-92F4-7C20-1EBEC17F3710}"/>
                </a:ext>
              </a:extLst>
            </p:cNvPr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4" name="직사각형 1">
              <a:extLst>
                <a:ext uri="{FF2B5EF4-FFF2-40B4-BE49-F238E27FC236}">
                  <a16:creationId xmlns:a16="http://schemas.microsoft.com/office/drawing/2014/main" id="{B8E3F86A-ABCB-386D-0428-DE9E89AD4526}"/>
                </a:ext>
              </a:extLst>
            </p:cNvPr>
            <p:cNvSpPr txBox="1"/>
            <p:nvPr/>
          </p:nvSpPr>
          <p:spPr>
            <a:xfrm>
              <a:off x="247194" y="6385630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2B2E505-9FC6-AFBE-40A8-2011D2B01681}"/>
              </a:ext>
            </a:extLst>
          </p:cNvPr>
          <p:cNvSpPr txBox="1"/>
          <p:nvPr/>
        </p:nvSpPr>
        <p:spPr>
          <a:xfrm>
            <a:off x="7533240" y="93699"/>
            <a:ext cx="1411376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맑은 고딕"/>
              </a:rPr>
              <a:t>문제점 및 해결책</a:t>
            </a:r>
          </a:p>
        </p:txBody>
      </p:sp>
      <p:sp>
        <p:nvSpPr>
          <p:cNvPr id="7" name="직선 연결선 6">
            <a:extLst>
              <a:ext uri="{FF2B5EF4-FFF2-40B4-BE49-F238E27FC236}">
                <a16:creationId xmlns:a16="http://schemas.microsoft.com/office/drawing/2014/main" id="{07D85123-3EDB-6BDB-27A1-F39DE5665893}"/>
              </a:ext>
            </a:extLst>
          </p:cNvPr>
          <p:cNvSpPr/>
          <p:nvPr/>
        </p:nvSpPr>
        <p:spPr>
          <a:xfrm>
            <a:off x="0" y="532659"/>
            <a:ext cx="9144000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C2707A2-702B-241E-9086-04D81468790B}"/>
              </a:ext>
            </a:extLst>
          </p:cNvPr>
          <p:cNvGrpSpPr/>
          <p:nvPr/>
        </p:nvGrpSpPr>
        <p:grpSpPr>
          <a:xfrm>
            <a:off x="546692" y="1391915"/>
            <a:ext cx="8050616" cy="4074170"/>
            <a:chOff x="423739" y="1688136"/>
            <a:chExt cx="8050616" cy="407417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DFC3C9-6A09-A6C4-F5BF-75AFBF91DDDE}"/>
                </a:ext>
              </a:extLst>
            </p:cNvPr>
            <p:cNvSpPr txBox="1"/>
            <p:nvPr/>
          </p:nvSpPr>
          <p:spPr>
            <a:xfrm>
              <a:off x="475850" y="4249995"/>
              <a:ext cx="556500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b="1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해결</a:t>
              </a:r>
              <a:endParaRPr kumimoji="0" lang="ko-KR" altLang="en-US" sz="1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맑은 고딕"/>
              </a:endParaRPr>
            </a:p>
          </p:txBody>
        </p:sp>
        <p:sp>
          <p:nvSpPr>
            <p:cNvPr id="12" name="화살표: 아래쪽 11">
              <a:extLst>
                <a:ext uri="{FF2B5EF4-FFF2-40B4-BE49-F238E27FC236}">
                  <a16:creationId xmlns:a16="http://schemas.microsoft.com/office/drawing/2014/main" id="{4E90C18C-F2C7-26C5-76A1-04D21091D43B}"/>
                </a:ext>
              </a:extLst>
            </p:cNvPr>
            <p:cNvSpPr/>
            <p:nvPr/>
          </p:nvSpPr>
          <p:spPr>
            <a:xfrm>
              <a:off x="2386791" y="4262456"/>
              <a:ext cx="204432" cy="371054"/>
            </a:xfrm>
            <a:prstGeom prst="downArrow">
              <a:avLst/>
            </a:prstGeom>
            <a:solidFill>
              <a:schemeClr val="accent6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F8685C-0748-74C2-E9B2-B4099771714F}"/>
                </a:ext>
              </a:extLst>
            </p:cNvPr>
            <p:cNvSpPr txBox="1"/>
            <p:nvPr/>
          </p:nvSpPr>
          <p:spPr>
            <a:xfrm>
              <a:off x="423739" y="5177531"/>
              <a:ext cx="7330095" cy="584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ko-KR" altLang="en-US" sz="160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위 코드처럼 클릭한 td 의 매개변수가 정확하게 들어오도록 수정하고 해당 데이터를 </a:t>
              </a:r>
              <a:endParaRPr lang="en-US" altLang="ko-KR" sz="160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r>
                <a:rPr lang="ko-KR" altLang="en-US" sz="160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json 객체를 사용해 변수에 저장하여 ajax 에서 controller 로 데이터를 전달하니 해결되었다.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AF8854-6C1E-E397-7A56-758353FA16CC}"/>
                </a:ext>
              </a:extLst>
            </p:cNvPr>
            <p:cNvSpPr txBox="1"/>
            <p:nvPr/>
          </p:nvSpPr>
          <p:spPr>
            <a:xfrm>
              <a:off x="4450408" y="2162477"/>
              <a:ext cx="4023947" cy="20621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ko-KR" altLang="en-US" sz="160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adNoticeDetail.jsp 에서 공지사항 댓글의 DB 연동 결과가 테이블에 출력되도록 하고,</a:t>
              </a:r>
            </a:p>
            <a:p>
              <a:r>
                <a:rPr lang="ko-KR" altLang="en-US" sz="160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출력된 댓글의 삭제 버튼을 각각의 댓글 맨 오른쪽에 넣고 onclick 이벤트로 댓글 삭제 관련 함수가 실행되도록 설정을 했다.</a:t>
              </a:r>
            </a:p>
            <a:p>
              <a:r>
                <a:rPr lang="ko-KR" altLang="en-US" sz="160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하지만 어떤 댓글의 삭제 버튼을 클릭해도 맨위에 존재하는 댓글의 b_no 와 print_level 값이 매개변수로 들어왔다.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C3755B4-EE6C-B6B3-D12A-C93CAD990257}"/>
                </a:ext>
              </a:extLst>
            </p:cNvPr>
            <p:cNvSpPr txBox="1"/>
            <p:nvPr/>
          </p:nvSpPr>
          <p:spPr>
            <a:xfrm>
              <a:off x="4450408" y="1793147"/>
              <a:ext cx="700102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b="1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문제</a:t>
              </a:r>
              <a:endParaRPr kumimoji="0" lang="ko-KR" altLang="en-US" sz="1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맑은 고딕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D81E255-310A-C29E-43A9-6975A6EAB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930190" y="1874215"/>
              <a:ext cx="220320" cy="219479"/>
            </a:xfrm>
            <a:prstGeom prst="rect">
              <a:avLst/>
            </a:prstGeom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7EB99E3E-767D-E1F9-7875-7C59D4B95C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850" y="3832363"/>
              <a:ext cx="3547510" cy="312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35E3CC5-1CC2-41A6-9CCC-270EC766A6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850" y="4775900"/>
              <a:ext cx="6190881" cy="245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874F85A-C016-874E-D9F9-51DCF3F2E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5603" r="19108" b="34828"/>
            <a:stretch/>
          </p:blipFill>
          <p:spPr>
            <a:xfrm>
              <a:off x="507677" y="1688136"/>
              <a:ext cx="3515683" cy="17273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6949004"/>
      </p:ext>
    </p:extLst>
  </p:cSld>
  <p:clrMapOvr>
    <a:masterClrMapping/>
  </p:clrMapOvr>
  <p:transition spd="slow">
    <p:push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Box 3"/>
          <p:cNvSpPr/>
          <p:nvPr/>
        </p:nvSpPr>
        <p:spPr>
          <a:xfrm>
            <a:off x="2116767" y="2920787"/>
            <a:ext cx="4910465" cy="1016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cubicBezTo>
                  <a:pt x="21600" y="3600"/>
                  <a:pt x="21600" y="7200"/>
                  <a:pt x="21600" y="10800"/>
                </a:cubicBezTo>
                <a:cubicBezTo>
                  <a:pt x="21600" y="14400"/>
                  <a:pt x="21600" y="1800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1700" spc="-127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lvl1pPr>
          </a:lstStyle>
          <a:p>
            <a:r>
              <a:rPr lang="ko-KR" altLang="en-US" sz="6000"/>
              <a:t>후기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A6DD030-CE57-29C3-7870-82C83D2BE419}"/>
              </a:ext>
            </a:extLst>
          </p:cNvPr>
          <p:cNvGrpSpPr/>
          <p:nvPr/>
        </p:nvGrpSpPr>
        <p:grpSpPr>
          <a:xfrm>
            <a:off x="0" y="6167393"/>
            <a:ext cx="9144000" cy="487478"/>
            <a:chOff x="0" y="6167393"/>
            <a:chExt cx="9144000" cy="487478"/>
          </a:xfrm>
        </p:grpSpPr>
        <p:sp>
          <p:nvSpPr>
            <p:cNvPr id="3" name="직선 연결선 6">
              <a:extLst>
                <a:ext uri="{FF2B5EF4-FFF2-40B4-BE49-F238E27FC236}">
                  <a16:creationId xmlns:a16="http://schemas.microsoft.com/office/drawing/2014/main" id="{6208D7AF-6D19-923C-984C-8E032617751D}"/>
                </a:ext>
              </a:extLst>
            </p:cNvPr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4" name="직사각형 1">
              <a:extLst>
                <a:ext uri="{FF2B5EF4-FFF2-40B4-BE49-F238E27FC236}">
                  <a16:creationId xmlns:a16="http://schemas.microsoft.com/office/drawing/2014/main" id="{F846F291-B8AB-A05D-2276-ECBB60790D4E}"/>
                </a:ext>
              </a:extLst>
            </p:cNvPr>
            <p:cNvSpPr txBox="1"/>
            <p:nvPr/>
          </p:nvSpPr>
          <p:spPr>
            <a:xfrm>
              <a:off x="247194" y="6385630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7221352"/>
      </p:ext>
    </p:extLst>
  </p:cSld>
  <p:clrMapOvr>
    <a:masterClrMapping/>
  </p:clrMapOvr>
  <p:transition spd="slow">
    <p:push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C79EA9E-E371-270A-FF75-3E4E93472D3B}"/>
              </a:ext>
            </a:extLst>
          </p:cNvPr>
          <p:cNvGrpSpPr/>
          <p:nvPr/>
        </p:nvGrpSpPr>
        <p:grpSpPr>
          <a:xfrm>
            <a:off x="0" y="6167393"/>
            <a:ext cx="9144000" cy="487478"/>
            <a:chOff x="0" y="6167393"/>
            <a:chExt cx="9144000" cy="487478"/>
          </a:xfrm>
        </p:grpSpPr>
        <p:sp>
          <p:nvSpPr>
            <p:cNvPr id="3" name="직선 연결선 6">
              <a:extLst>
                <a:ext uri="{FF2B5EF4-FFF2-40B4-BE49-F238E27FC236}">
                  <a16:creationId xmlns:a16="http://schemas.microsoft.com/office/drawing/2014/main" id="{97C34EB2-59CE-F0DD-BCB0-A6B289356CD5}"/>
                </a:ext>
              </a:extLst>
            </p:cNvPr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4" name="직사각형 1">
              <a:extLst>
                <a:ext uri="{FF2B5EF4-FFF2-40B4-BE49-F238E27FC236}">
                  <a16:creationId xmlns:a16="http://schemas.microsoft.com/office/drawing/2014/main" id="{191F97BD-4949-2641-2AB1-A1207526A1B6}"/>
                </a:ext>
              </a:extLst>
            </p:cNvPr>
            <p:cNvSpPr txBox="1"/>
            <p:nvPr/>
          </p:nvSpPr>
          <p:spPr>
            <a:xfrm>
              <a:off x="247194" y="6385630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53CB72F-8529-FED9-0602-4FBA7B6ABF50}"/>
              </a:ext>
            </a:extLst>
          </p:cNvPr>
          <p:cNvSpPr txBox="1"/>
          <p:nvPr/>
        </p:nvSpPr>
        <p:spPr>
          <a:xfrm>
            <a:off x="252915" y="180797"/>
            <a:ext cx="675502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맑은 고딕"/>
              </a:rPr>
              <a:t>후기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F5C0641-2047-6EC6-610D-CCD2674D402B}"/>
              </a:ext>
            </a:extLst>
          </p:cNvPr>
          <p:cNvSpPr/>
          <p:nvPr/>
        </p:nvSpPr>
        <p:spPr>
          <a:xfrm>
            <a:off x="3423785" y="1037878"/>
            <a:ext cx="2225968" cy="461282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E4871F0-BC47-B7EC-B386-41A8FA0EC4F7}"/>
              </a:ext>
            </a:extLst>
          </p:cNvPr>
          <p:cNvSpPr/>
          <p:nvPr/>
        </p:nvSpPr>
        <p:spPr>
          <a:xfrm>
            <a:off x="566904" y="1037878"/>
            <a:ext cx="2225968" cy="461282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B3F195E-9877-00C9-7D31-91EA6FB8372C}"/>
              </a:ext>
            </a:extLst>
          </p:cNvPr>
          <p:cNvSpPr/>
          <p:nvPr/>
        </p:nvSpPr>
        <p:spPr>
          <a:xfrm>
            <a:off x="3248496" y="847360"/>
            <a:ext cx="2589233" cy="5004625"/>
          </a:xfrm>
          <a:prstGeom prst="roundRect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E9817BCF-9F7C-4DC7-CEFF-DD5471C63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785" y="4901317"/>
            <a:ext cx="2225968" cy="760168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B4638336-9772-A64F-7B8C-3F86BE7C9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522" y="2920441"/>
            <a:ext cx="3803180" cy="110092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20AE33FB-7C25-C280-BD94-2DBD9B273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460514" y="1123589"/>
            <a:ext cx="2152509" cy="3723223"/>
          </a:xfrm>
          <a:prstGeom prst="rect">
            <a:avLst/>
          </a:prstGeom>
        </p:spPr>
      </p:pic>
      <p:pic>
        <p:nvPicPr>
          <p:cNvPr id="15" name="그림 14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AB6654C6-7502-7920-B132-6A5D5638A9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675" y="4978993"/>
            <a:ext cx="690982" cy="6162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A5AB178-1FAB-146C-FAFE-C7A2ED46CEB0}"/>
              </a:ext>
            </a:extLst>
          </p:cNvPr>
          <p:cNvSpPr txBox="1"/>
          <p:nvPr/>
        </p:nvSpPr>
        <p:spPr>
          <a:xfrm>
            <a:off x="4173267" y="5048452"/>
            <a:ext cx="1439755" cy="2667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volini" panose="020B0502040204020203" pitchFamily="66" charset="0"/>
                <a:ea typeface="STXinwei" panose="02010800040101010101" pitchFamily="2" charset="-122"/>
                <a:cs typeface="Cavolini" panose="020B0502040204020203" pitchFamily="66" charset="0"/>
                <a:sym typeface="맑은 고딕"/>
              </a:rPr>
              <a:t>Kim young chan</a:t>
            </a:r>
            <a:endParaRPr kumimoji="0" lang="ko-KR" altLang="en-US" sz="105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Cavolini" panose="020B0502040204020203" pitchFamily="66" charset="0"/>
              <a:cs typeface="Cavolini" panose="020B0502040204020203" pitchFamily="66" charset="0"/>
              <a:sym typeface="맑은 고딕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0D8BE63-13D4-9E4C-4F96-A0D21BA75DEA}"/>
              </a:ext>
            </a:extLst>
          </p:cNvPr>
          <p:cNvSpPr txBox="1"/>
          <p:nvPr/>
        </p:nvSpPr>
        <p:spPr>
          <a:xfrm>
            <a:off x="4374300" y="5315214"/>
            <a:ext cx="1185797" cy="2425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spc="0" normalizeH="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FillTx/>
                <a:latin typeface="Cavolini" panose="020B0502040204020203" pitchFamily="66" charset="0"/>
                <a:ea typeface="STXinwei" panose="02010800040101010101" pitchFamily="2" charset="-122"/>
                <a:cs typeface="Cavolini" panose="020B0502040204020203" pitchFamily="66" charset="0"/>
                <a:sym typeface="맑은 고딕"/>
              </a:rPr>
              <a:t>Team leader</a:t>
            </a:r>
            <a:endParaRPr kumimoji="0" lang="ko-KR" altLang="en-US" sz="900" b="0" i="0" u="none" strike="noStrike" cap="none" spc="0" normalizeH="0" baseline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FillTx/>
              <a:latin typeface="Cavolini" panose="020B0502040204020203" pitchFamily="66" charset="0"/>
              <a:cs typeface="Cavolini" panose="020B0502040204020203" pitchFamily="66" charset="0"/>
              <a:sym typeface="맑은 고딕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E9EDAD9-752B-F9B3-B5CD-53FB805A72FB}"/>
              </a:ext>
            </a:extLst>
          </p:cNvPr>
          <p:cNvSpPr/>
          <p:nvPr/>
        </p:nvSpPr>
        <p:spPr>
          <a:xfrm>
            <a:off x="391298" y="847360"/>
            <a:ext cx="2589233" cy="5004625"/>
          </a:xfrm>
          <a:prstGeom prst="roundRect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821A74D1-7D26-835C-B00E-5121F51194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666" y="1912443"/>
            <a:ext cx="2202205" cy="3669644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84B90230-08AC-F07E-87E8-F8D05D7D8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70026" y="1047027"/>
            <a:ext cx="2225968" cy="760167"/>
          </a:xfrm>
          <a:prstGeom prst="rect">
            <a:avLst/>
          </a:prstGeom>
        </p:spPr>
      </p:pic>
      <p:pic>
        <p:nvPicPr>
          <p:cNvPr id="13" name="그림 12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209B2AD2-450D-35B4-B41E-8A8079370EB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84" y="1103743"/>
            <a:ext cx="723024" cy="646736"/>
          </a:xfrm>
          <a:prstGeom prst="rect">
            <a:avLst/>
          </a:prstGeom>
          <a:ln>
            <a:noFill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B9E9048-796D-8D0F-E76D-27E7F8814AD2}"/>
              </a:ext>
            </a:extLst>
          </p:cNvPr>
          <p:cNvSpPr txBox="1"/>
          <p:nvPr/>
        </p:nvSpPr>
        <p:spPr>
          <a:xfrm>
            <a:off x="1388831" y="1226334"/>
            <a:ext cx="1572213" cy="2667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volini" panose="020B0502040204020203" pitchFamily="66" charset="0"/>
                <a:ea typeface="STXinwei" panose="02010800040101010101" pitchFamily="2" charset="-122"/>
                <a:cs typeface="Cavolini" panose="020B0502040204020203" pitchFamily="66" charset="0"/>
                <a:sym typeface="맑은 고딕"/>
              </a:rPr>
              <a:t>Kang ha kyeong</a:t>
            </a:r>
            <a:endParaRPr kumimoji="0" lang="ko-KR" altLang="en-US" sz="105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Cavolini" panose="020B0502040204020203" pitchFamily="66" charset="0"/>
              <a:cs typeface="Cavolini" panose="020B0502040204020203" pitchFamily="66" charset="0"/>
              <a:sym typeface="맑은 고딕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7E98AC-F23B-116B-711A-160AAE295016}"/>
              </a:ext>
            </a:extLst>
          </p:cNvPr>
          <p:cNvSpPr txBox="1"/>
          <p:nvPr/>
        </p:nvSpPr>
        <p:spPr>
          <a:xfrm>
            <a:off x="1533173" y="1486480"/>
            <a:ext cx="1025747" cy="2425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spc="0" normalizeH="0" baseline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FillTx/>
                <a:latin typeface="Cavolini" panose="020B0502040204020203" pitchFamily="66" charset="0"/>
                <a:ea typeface="STXinwei" panose="02010800040101010101" pitchFamily="2" charset="-122"/>
                <a:cs typeface="Cavolini" panose="020B0502040204020203" pitchFamily="66" charset="0"/>
                <a:sym typeface="맑은 고딕"/>
              </a:rPr>
              <a:t>Team leader</a:t>
            </a:r>
            <a:endParaRPr kumimoji="0" lang="ko-KR" altLang="en-US" sz="900" b="0" i="0" u="none" strike="noStrike" cap="none" spc="0" normalizeH="0" baseline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FillTx/>
              <a:latin typeface="Cavolini" panose="020B0502040204020203" pitchFamily="66" charset="0"/>
              <a:cs typeface="Cavolini" panose="020B0502040204020203" pitchFamily="66" charset="0"/>
              <a:sym typeface="맑은 고딕"/>
            </a:endParaRP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471BC5C4-6200-7410-9080-D456792F50EB}"/>
              </a:ext>
            </a:extLst>
          </p:cNvPr>
          <p:cNvGrpSpPr/>
          <p:nvPr/>
        </p:nvGrpSpPr>
        <p:grpSpPr>
          <a:xfrm>
            <a:off x="6105695" y="850901"/>
            <a:ext cx="2589233" cy="5004625"/>
            <a:chOff x="3881285" y="1368536"/>
            <a:chExt cx="2464526" cy="4763584"/>
          </a:xfrm>
        </p:grpSpPr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2BC4713D-63D3-C2F3-90BF-7F065756F786}"/>
                </a:ext>
              </a:extLst>
            </p:cNvPr>
            <p:cNvSpPr/>
            <p:nvPr/>
          </p:nvSpPr>
          <p:spPr>
            <a:xfrm>
              <a:off x="4048433" y="1549878"/>
              <a:ext cx="2118757" cy="4390657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endParaRPr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0BC2768B-771C-1CB2-D8B9-2EF2CBC75895}"/>
                </a:ext>
              </a:extLst>
            </p:cNvPr>
            <p:cNvGrpSpPr/>
            <p:nvPr/>
          </p:nvGrpSpPr>
          <p:grpSpPr>
            <a:xfrm>
              <a:off x="3881285" y="1368536"/>
              <a:ext cx="2464526" cy="4763584"/>
              <a:chOff x="620152" y="931818"/>
              <a:chExt cx="2464526" cy="4763584"/>
            </a:xfrm>
          </p:grpSpPr>
          <p:sp>
            <p:nvSpPr>
              <p:cNvPr id="97" name="사각형: 둥근 모서리 96">
                <a:extLst>
                  <a:ext uri="{FF2B5EF4-FFF2-40B4-BE49-F238E27FC236}">
                    <a16:creationId xmlns:a16="http://schemas.microsoft.com/office/drawing/2014/main" id="{A5C54953-A279-5313-DE8A-6FA7ED89B4B1}"/>
                  </a:ext>
                </a:extLst>
              </p:cNvPr>
              <p:cNvSpPr/>
              <p:nvPr/>
            </p:nvSpPr>
            <p:spPr>
              <a:xfrm>
                <a:off x="620152" y="931818"/>
                <a:ext cx="2464526" cy="4763584"/>
              </a:xfrm>
              <a:prstGeom prst="roundRect">
                <a:avLst/>
              </a:prstGeom>
              <a:noFill/>
              <a:ln w="25400" cap="flat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맑은 고딕"/>
                </a:endParaRPr>
              </a:p>
            </p:txBody>
          </p:sp>
          <p:pic>
            <p:nvPicPr>
              <p:cNvPr id="98" name="그림 97">
                <a:extLst>
                  <a:ext uri="{FF2B5EF4-FFF2-40B4-BE49-F238E27FC236}">
                    <a16:creationId xmlns:a16="http://schemas.microsoft.com/office/drawing/2014/main" id="{E282F8B5-4181-91DE-26F4-FD93B25C3E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9918" y="1945603"/>
                <a:ext cx="2096139" cy="3492901"/>
              </a:xfrm>
              <a:prstGeom prst="rect">
                <a:avLst/>
              </a:prstGeom>
            </p:spPr>
          </p:pic>
          <p:pic>
            <p:nvPicPr>
              <p:cNvPr id="99" name="그림 98">
                <a:extLst>
                  <a:ext uri="{FF2B5EF4-FFF2-40B4-BE49-F238E27FC236}">
                    <a16:creationId xmlns:a16="http://schemas.microsoft.com/office/drawing/2014/main" id="{B8112EBD-7960-B07A-E446-B7AE2F0473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0800000">
                <a:off x="790272" y="1121868"/>
                <a:ext cx="2118757" cy="723555"/>
              </a:xfrm>
              <a:prstGeom prst="rect">
                <a:avLst/>
              </a:prstGeom>
            </p:spPr>
          </p:pic>
        </p:grpSp>
      </p:grpSp>
      <p:pic>
        <p:nvPicPr>
          <p:cNvPr id="14" name="그림 13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396A21C2-90A1-BBE8-92EF-40C4D05CEEF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080" y="1110141"/>
            <a:ext cx="696764" cy="641020"/>
          </a:xfrm>
          <a:prstGeom prst="ellipse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3BC237D-3A4A-0EE3-26D1-4D7D7399A85B}"/>
              </a:ext>
            </a:extLst>
          </p:cNvPr>
          <p:cNvSpPr txBox="1"/>
          <p:nvPr/>
        </p:nvSpPr>
        <p:spPr>
          <a:xfrm>
            <a:off x="7256393" y="1435360"/>
            <a:ext cx="936486" cy="2425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spc="0" normalizeH="0" baseline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FillTx/>
                <a:latin typeface="Cavolini" panose="020B0502040204020203" pitchFamily="66" charset="0"/>
                <a:ea typeface="STXinwei" panose="02010800040101010101" pitchFamily="2" charset="-122"/>
                <a:cs typeface="Cavolini" panose="020B0502040204020203" pitchFamily="66" charset="0"/>
                <a:sym typeface="맑은 고딕"/>
              </a:rPr>
              <a:t>Team leader</a:t>
            </a:r>
            <a:endParaRPr kumimoji="0" lang="ko-KR" altLang="en-US" sz="900" b="0" i="0" u="none" strike="noStrike" cap="none" spc="0" normalizeH="0" baseline="0">
              <a:ln>
                <a:noFill/>
              </a:ln>
              <a:solidFill>
                <a:schemeClr val="accent1">
                  <a:lumMod val="40000"/>
                  <a:lumOff val="60000"/>
                </a:schemeClr>
              </a:solidFill>
              <a:effectLst/>
              <a:uFillTx/>
              <a:latin typeface="Cavolini" panose="020B0502040204020203" pitchFamily="66" charset="0"/>
              <a:cs typeface="Cavolini" panose="020B0502040204020203" pitchFamily="66" charset="0"/>
              <a:sym typeface="맑은 고딕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83E7F68-C71A-5565-7EEB-259414CFCBDD}"/>
              </a:ext>
            </a:extLst>
          </p:cNvPr>
          <p:cNvSpPr txBox="1"/>
          <p:nvPr/>
        </p:nvSpPr>
        <p:spPr>
          <a:xfrm>
            <a:off x="7180617" y="1211635"/>
            <a:ext cx="1088035" cy="2748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volini" panose="020B0502040204020203" pitchFamily="66" charset="0"/>
                <a:ea typeface="STXinwei" panose="02010800040101010101" pitchFamily="2" charset="-122"/>
                <a:cs typeface="Cavolini" panose="020B0502040204020203" pitchFamily="66" charset="0"/>
                <a:sym typeface="맑은 고딕"/>
              </a:rPr>
              <a:t>Yoo eun hee</a:t>
            </a:r>
            <a:endParaRPr kumimoji="0" lang="ko-KR" altLang="en-US" sz="105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Cavolini" panose="020B0502040204020203" pitchFamily="66" charset="0"/>
              <a:cs typeface="Cavolini" panose="020B0502040204020203" pitchFamily="66" charset="0"/>
              <a:sym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EB42E-C515-222B-E6C0-9B2BADC91247}"/>
              </a:ext>
            </a:extLst>
          </p:cNvPr>
          <p:cNvSpPr txBox="1"/>
          <p:nvPr/>
        </p:nvSpPr>
        <p:spPr>
          <a:xfrm>
            <a:off x="3496895" y="1581122"/>
            <a:ext cx="2115244" cy="24929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프로젝트와 리더가 처음이라 초기에는 진행도를 판단할 수 없어 막막했습니다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프로젝트를 하며 진행도가 눈에 보이기 시작한 이후 탄력을 받기 시작했습니다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중간중간 여러 오류들을 마주했지만 정해진 기간에 프로젝트가 완성되었을 때 아주 기쁘고 홀가분하였습니다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팀원들도 다들 포기하지 않고 서로 노력하고 도와주며 작업이 진행되어 프로젝트와 사람 두가지를 얻은 기간이었다고 생각합니다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kumimoji="0" lang="ko-KR" altLang="en-US" sz="12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배달의민족 한나체 Air" panose="020B0600000101010101" pitchFamily="50" charset="-127"/>
              <a:ea typeface="배달의민족 한나체 Air" panose="020B0600000101010101" pitchFamily="50" charset="-127"/>
              <a:sym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3035B0-1BEA-400C-8C31-65D77A57F1CE}"/>
              </a:ext>
            </a:extLst>
          </p:cNvPr>
          <p:cNvSpPr txBox="1"/>
          <p:nvPr/>
        </p:nvSpPr>
        <p:spPr>
          <a:xfrm>
            <a:off x="6386926" y="2419081"/>
            <a:ext cx="2108632" cy="2862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교육과정 중에 배웠던 여러 언어와 기술들을 모두 사용하여 하나의 유기적인 페이지를 만들면서 전반적으로 프로그램이 실행되는 구조를 알 수 있었습니다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작업을 하며 초반 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DB 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설계에서 고려하지 못했던 부분들 때문에 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ERD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여러번 수정하고 고민했는데 이 과정에서 기획과 설계가 얼마나 중요한지 알게 되었습니다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밤잠 줄여가며 다같이 열심히 작업해 준 팀원들 덕분에 프로젝트를 무사히 기간 내에 마무리 한 것 같아서 팀원 모두에게 고맙다는 말을 하고 싶습니다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kumimoji="0" lang="ko-KR" altLang="en-US" sz="12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배달의민족 한나체 Air" panose="020B0600000101010101" pitchFamily="50" charset="-127"/>
              <a:ea typeface="배달의민족 한나체 Air" panose="020B0600000101010101" pitchFamily="50" charset="-127"/>
              <a:sym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665833-EEC9-5C33-CFB4-053316CA61E4}"/>
              </a:ext>
            </a:extLst>
          </p:cNvPr>
          <p:cNvSpPr txBox="1"/>
          <p:nvPr/>
        </p:nvSpPr>
        <p:spPr>
          <a:xfrm>
            <a:off x="651749" y="2357440"/>
            <a:ext cx="2156175" cy="31393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1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java, oracle, jsp </a:t>
            </a:r>
            <a:r>
              <a:rPr lang="ko-KR" altLang="en-US" sz="11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등을 각각의 환경에서 사용하는 방법은 알고있었으나 막상 이것들을 응용해서 하나의 프로그램으로 만들어 </a:t>
            </a:r>
            <a:r>
              <a:rPr lang="en-US" altLang="ko-KR" sz="11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DB</a:t>
            </a:r>
            <a:r>
              <a:rPr lang="ko-KR" altLang="en-US" sz="11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연동을 하는 과정은 낯설고 어려웠습니다</a:t>
            </a:r>
            <a:r>
              <a:rPr lang="en-US" altLang="ko-KR" sz="11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11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하지만 프로젝트를 진행하며 제 에러와 팀원들의 에러를 해결해 나가면서 프로그램이 실행되는 구조를 정확하게 이해할 수 있었습니다</a:t>
            </a:r>
            <a:r>
              <a:rPr lang="en-US" altLang="ko-KR" sz="11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11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그리고 코딩 작업을 하다보니 </a:t>
            </a:r>
            <a:r>
              <a:rPr lang="en-US" altLang="ko-KR" sz="11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DB </a:t>
            </a:r>
            <a:r>
              <a:rPr lang="ko-KR" altLang="en-US" sz="11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설계가 잘못된 부분이 발견되어 여러번의 수정 과정을 거치게 되었는데</a:t>
            </a:r>
            <a:r>
              <a:rPr lang="en-US" altLang="ko-KR" sz="11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이를 통해 </a:t>
            </a:r>
            <a:r>
              <a:rPr lang="en-US" altLang="ko-KR" sz="11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DB</a:t>
            </a:r>
            <a:r>
              <a:rPr lang="ko-KR" altLang="en-US" sz="11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설계가 정말 중요한 부분이라는 것을 깨달았습니다</a:t>
            </a:r>
            <a:r>
              <a:rPr lang="en-US" altLang="ko-KR" sz="11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11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마지막으로 작업할 시간이 넉넉하지 않았음에도 불구하고 팀원들이 각자 맡은 역할에 책임감을 가지고 일정에 맞추어 잘 따라와 준 것에 대해 감사드립니다</a:t>
            </a:r>
            <a:r>
              <a:rPr lang="en-US" altLang="ko-KR" sz="11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endParaRPr kumimoji="0" lang="ko-KR" altLang="en-US" sz="11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배달의민족 한나체 Air" panose="020B0600000101010101" pitchFamily="50" charset="-127"/>
              <a:ea typeface="배달의민족 한나체 Air" panose="020B0600000101010101" pitchFamily="50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059895576"/>
      </p:ext>
    </p:extLst>
  </p:cSld>
  <p:clrMapOvr>
    <a:masterClrMapping/>
  </p:clrMapOvr>
  <p:transition spd="slow">
    <p:push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C79EA9E-E371-270A-FF75-3E4E93472D3B}"/>
              </a:ext>
            </a:extLst>
          </p:cNvPr>
          <p:cNvGrpSpPr/>
          <p:nvPr/>
        </p:nvGrpSpPr>
        <p:grpSpPr>
          <a:xfrm>
            <a:off x="0" y="6167393"/>
            <a:ext cx="9144000" cy="487478"/>
            <a:chOff x="0" y="6167393"/>
            <a:chExt cx="9144000" cy="487478"/>
          </a:xfrm>
        </p:grpSpPr>
        <p:sp>
          <p:nvSpPr>
            <p:cNvPr id="3" name="직선 연결선 6">
              <a:extLst>
                <a:ext uri="{FF2B5EF4-FFF2-40B4-BE49-F238E27FC236}">
                  <a16:creationId xmlns:a16="http://schemas.microsoft.com/office/drawing/2014/main" id="{97C34EB2-59CE-F0DD-BCB0-A6B289356CD5}"/>
                </a:ext>
              </a:extLst>
            </p:cNvPr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4" name="직사각형 1">
              <a:extLst>
                <a:ext uri="{FF2B5EF4-FFF2-40B4-BE49-F238E27FC236}">
                  <a16:creationId xmlns:a16="http://schemas.microsoft.com/office/drawing/2014/main" id="{191F97BD-4949-2641-2AB1-A1207526A1B6}"/>
                </a:ext>
              </a:extLst>
            </p:cNvPr>
            <p:cNvSpPr txBox="1"/>
            <p:nvPr/>
          </p:nvSpPr>
          <p:spPr>
            <a:xfrm>
              <a:off x="247194" y="6385630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9174494-634D-CB5C-A2F4-3AA86EA17764}"/>
              </a:ext>
            </a:extLst>
          </p:cNvPr>
          <p:cNvSpPr txBox="1"/>
          <p:nvPr/>
        </p:nvSpPr>
        <p:spPr>
          <a:xfrm>
            <a:off x="252915" y="180797"/>
            <a:ext cx="675502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맑은 고딕"/>
              </a:rPr>
              <a:t>후기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88E0FE1-227D-9DF6-031E-162CC9CAB614}"/>
              </a:ext>
            </a:extLst>
          </p:cNvPr>
          <p:cNvGrpSpPr/>
          <p:nvPr/>
        </p:nvGrpSpPr>
        <p:grpSpPr>
          <a:xfrm>
            <a:off x="2330017" y="1053403"/>
            <a:ext cx="2211973" cy="4453896"/>
            <a:chOff x="60963" y="1219202"/>
            <a:chExt cx="2211973" cy="4453896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7D8198A2-57DA-C0C7-0A15-48A3A1D31639}"/>
                </a:ext>
              </a:extLst>
            </p:cNvPr>
            <p:cNvSpPr/>
            <p:nvPr/>
          </p:nvSpPr>
          <p:spPr>
            <a:xfrm>
              <a:off x="144503" y="1392139"/>
              <a:ext cx="2040198" cy="410802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166FCD87-465E-113C-907F-F69F34E58C68}"/>
                </a:ext>
              </a:extLst>
            </p:cNvPr>
            <p:cNvSpPr/>
            <p:nvPr/>
          </p:nvSpPr>
          <p:spPr>
            <a:xfrm>
              <a:off x="60963" y="1219202"/>
              <a:ext cx="2211973" cy="4453896"/>
            </a:xfrm>
            <a:prstGeom prst="roundRect">
              <a:avLst/>
            </a:prstGeom>
            <a:noFill/>
            <a:ln w="25400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endParaRPr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1242A89D-3075-2F34-0D74-CF73DB40F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175601" y="1429373"/>
              <a:ext cx="1981544" cy="3451312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03D248E5-5532-91D9-6826-7FEF3747F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143409" y="4919174"/>
              <a:ext cx="2055956" cy="595821"/>
            </a:xfrm>
            <a:prstGeom prst="rect">
              <a:avLst/>
            </a:prstGeom>
          </p:spPr>
        </p:pic>
      </p:grp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C1E8DE2-7189-7410-A74B-C972A5B997A8}"/>
              </a:ext>
            </a:extLst>
          </p:cNvPr>
          <p:cNvSpPr/>
          <p:nvPr/>
        </p:nvSpPr>
        <p:spPr>
          <a:xfrm>
            <a:off x="140412" y="1207621"/>
            <a:ext cx="2040198" cy="410802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5F3AB78-6FB7-2863-BE97-F6FC2087C0AE}"/>
              </a:ext>
            </a:extLst>
          </p:cNvPr>
          <p:cNvSpPr/>
          <p:nvPr/>
        </p:nvSpPr>
        <p:spPr>
          <a:xfrm>
            <a:off x="56872" y="1034684"/>
            <a:ext cx="2211973" cy="4453896"/>
          </a:xfrm>
          <a:prstGeom prst="roundRect">
            <a:avLst/>
          </a:prstGeom>
          <a:noFill/>
          <a:ln w="25400" cap="flat">
            <a:solidFill>
              <a:schemeClr val="accent1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7205FDFC-868C-1AE3-4BB3-EA88A4B87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39" y="1827016"/>
            <a:ext cx="1981544" cy="3451312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018E86B1-C684-98D0-D38E-1367188CD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80" y="1210595"/>
            <a:ext cx="2055956" cy="595821"/>
          </a:xfrm>
          <a:prstGeom prst="rect">
            <a:avLst/>
          </a:prstGeom>
        </p:spPr>
      </p:pic>
      <p:pic>
        <p:nvPicPr>
          <p:cNvPr id="10" name="그림 9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2811FFEE-6E40-4866-D8B7-2670EC416B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52" y="1246279"/>
            <a:ext cx="590204" cy="54298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D6DA508-122A-1464-0769-7A6C7BD2A5A6}"/>
              </a:ext>
            </a:extLst>
          </p:cNvPr>
          <p:cNvSpPr txBox="1"/>
          <p:nvPr/>
        </p:nvSpPr>
        <p:spPr>
          <a:xfrm>
            <a:off x="938800" y="1377701"/>
            <a:ext cx="912700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volini" panose="020B0502040204020203" pitchFamily="66" charset="0"/>
                <a:ea typeface="STXinwei" panose="02010800040101010101" pitchFamily="2" charset="-122"/>
                <a:cs typeface="Cavolini" panose="020B0502040204020203" pitchFamily="66" charset="0"/>
                <a:sym typeface="맑은 고딕"/>
              </a:rPr>
              <a:t>Ko ji hoon</a:t>
            </a:r>
            <a:endParaRPr kumimoji="0" lang="ko-KR" altLang="en-US" sz="105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Cavolini" panose="020B0502040204020203" pitchFamily="66" charset="0"/>
              <a:cs typeface="Cavolini" panose="020B0502040204020203" pitchFamily="66" charset="0"/>
              <a:sym typeface="맑은 고딕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012390C-0EFE-34EA-FF15-0483E39B57FF}"/>
              </a:ext>
            </a:extLst>
          </p:cNvPr>
          <p:cNvGrpSpPr/>
          <p:nvPr/>
        </p:nvGrpSpPr>
        <p:grpSpPr>
          <a:xfrm>
            <a:off x="4602586" y="1017534"/>
            <a:ext cx="2211973" cy="4453896"/>
            <a:chOff x="60963" y="1219202"/>
            <a:chExt cx="2211973" cy="4453896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CC469BBA-9704-813A-17D8-FE74C6AA22A6}"/>
                </a:ext>
              </a:extLst>
            </p:cNvPr>
            <p:cNvSpPr/>
            <p:nvPr/>
          </p:nvSpPr>
          <p:spPr>
            <a:xfrm>
              <a:off x="144503" y="1392139"/>
              <a:ext cx="2040198" cy="410802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374035A2-2E80-C5CB-64F3-5D2D578DFC5B}"/>
                </a:ext>
              </a:extLst>
            </p:cNvPr>
            <p:cNvSpPr/>
            <p:nvPr/>
          </p:nvSpPr>
          <p:spPr>
            <a:xfrm>
              <a:off x="60963" y="1219202"/>
              <a:ext cx="2211973" cy="4453896"/>
            </a:xfrm>
            <a:prstGeom prst="roundRect">
              <a:avLst/>
            </a:prstGeom>
            <a:noFill/>
            <a:ln w="25400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9738877C-5C55-B8B9-9096-30A921C1C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830" y="2011534"/>
              <a:ext cx="1981544" cy="3451312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5B67C9C0-B7C4-D500-C135-6C85A3D0F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971" y="1395113"/>
              <a:ext cx="2055956" cy="595821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D5F5045-E18F-8B49-6CD7-6B2E4CB087C4}"/>
              </a:ext>
            </a:extLst>
          </p:cNvPr>
          <p:cNvGrpSpPr/>
          <p:nvPr/>
        </p:nvGrpSpPr>
        <p:grpSpPr>
          <a:xfrm>
            <a:off x="6875155" y="1026528"/>
            <a:ext cx="2211973" cy="4453896"/>
            <a:chOff x="60963" y="1219202"/>
            <a:chExt cx="2211973" cy="4453896"/>
          </a:xfrm>
        </p:grpSpPr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F2A2F642-3353-54CE-8F2A-60B0D5EE4859}"/>
                </a:ext>
              </a:extLst>
            </p:cNvPr>
            <p:cNvSpPr/>
            <p:nvPr/>
          </p:nvSpPr>
          <p:spPr>
            <a:xfrm>
              <a:off x="144503" y="1392139"/>
              <a:ext cx="2040198" cy="410802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endParaRPr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FCDE5FF3-E7DA-4C49-200C-CCB7626FFB2E}"/>
                </a:ext>
              </a:extLst>
            </p:cNvPr>
            <p:cNvSpPr/>
            <p:nvPr/>
          </p:nvSpPr>
          <p:spPr>
            <a:xfrm>
              <a:off x="60963" y="1219202"/>
              <a:ext cx="2211973" cy="4453896"/>
            </a:xfrm>
            <a:prstGeom prst="roundRect">
              <a:avLst/>
            </a:prstGeom>
            <a:noFill/>
            <a:ln w="25400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341CA5B0-8E9E-BF07-D882-0AF0C629B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170343" y="1400295"/>
              <a:ext cx="1981544" cy="3451312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B053A7FA-F29A-0824-F91E-7E6093265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136624" y="4912495"/>
              <a:ext cx="2055956" cy="595821"/>
            </a:xfrm>
            <a:prstGeom prst="rect">
              <a:avLst/>
            </a:prstGeom>
          </p:spPr>
        </p:pic>
      </p:grpSp>
      <p:pic>
        <p:nvPicPr>
          <p:cNvPr id="11" name="그림 10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B60EAC05-0925-5504-207F-CBA2DD3431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362" y="4756856"/>
            <a:ext cx="607377" cy="558786"/>
          </a:xfrm>
          <a:prstGeom prst="rect">
            <a:avLst/>
          </a:prstGeom>
        </p:spPr>
      </p:pic>
      <p:pic>
        <p:nvPicPr>
          <p:cNvPr id="9" name="그림 8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C19C2F2B-8B51-188A-88D2-B689209EE1A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453" y="1207621"/>
            <a:ext cx="607377" cy="558786"/>
          </a:xfrm>
          <a:prstGeom prst="rect">
            <a:avLst/>
          </a:prstGeom>
        </p:spPr>
      </p:pic>
      <p:pic>
        <p:nvPicPr>
          <p:cNvPr id="12" name="그림 11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FE338E47-568C-AC41-9F45-F777C501300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535" y="4716539"/>
            <a:ext cx="607377" cy="55878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C831C55-0C38-1506-16FD-BB774FD5A0B2}"/>
              </a:ext>
            </a:extLst>
          </p:cNvPr>
          <p:cNvSpPr txBox="1"/>
          <p:nvPr/>
        </p:nvSpPr>
        <p:spPr>
          <a:xfrm>
            <a:off x="3131739" y="4907188"/>
            <a:ext cx="1141896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50">
                <a:solidFill>
                  <a:schemeClr val="bg1"/>
                </a:solidFill>
                <a:latin typeface="Cavolini" panose="020B0502040204020203" pitchFamily="66" charset="0"/>
                <a:ea typeface="STXinwei" panose="02010800040101010101" pitchFamily="2" charset="-122"/>
                <a:cs typeface="Cavolini" panose="020B0502040204020203" pitchFamily="66" charset="0"/>
              </a:rPr>
              <a:t>Park jong yun</a:t>
            </a:r>
            <a:endParaRPr kumimoji="0" lang="ko-KR" altLang="en-US" sz="105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Cavolini" panose="020B0502040204020203" pitchFamily="66" charset="0"/>
              <a:cs typeface="Cavolini" panose="020B0502040204020203" pitchFamily="66" charset="0"/>
              <a:sym typeface="맑은 고딕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E7B305-FE51-EBED-FE43-76A7F4BC1671}"/>
              </a:ext>
            </a:extLst>
          </p:cNvPr>
          <p:cNvSpPr txBox="1"/>
          <p:nvPr/>
        </p:nvSpPr>
        <p:spPr>
          <a:xfrm>
            <a:off x="5409488" y="1356210"/>
            <a:ext cx="1041418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volini" panose="020B0502040204020203" pitchFamily="66" charset="0"/>
                <a:ea typeface="STXinwei" panose="02010800040101010101" pitchFamily="2" charset="-122"/>
                <a:cs typeface="Cavolini" panose="020B0502040204020203" pitchFamily="66" charset="0"/>
                <a:sym typeface="맑은 고딕"/>
              </a:rPr>
              <a:t>Yoon ji woo</a:t>
            </a:r>
            <a:endParaRPr kumimoji="0" lang="ko-KR" altLang="en-US" sz="105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Cavolini" panose="020B0502040204020203" pitchFamily="66" charset="0"/>
              <a:cs typeface="Cavolini" panose="020B0502040204020203" pitchFamily="66" charset="0"/>
              <a:sym typeface="맑은 고딕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C56928-7EA1-172F-0EA4-D77013C7F154}"/>
              </a:ext>
            </a:extLst>
          </p:cNvPr>
          <p:cNvSpPr txBox="1"/>
          <p:nvPr/>
        </p:nvSpPr>
        <p:spPr>
          <a:xfrm>
            <a:off x="7617752" y="4891620"/>
            <a:ext cx="1195460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volini" panose="020B0502040204020203" pitchFamily="66" charset="0"/>
                <a:ea typeface="STXinwei" panose="02010800040101010101" pitchFamily="2" charset="-122"/>
                <a:cs typeface="Cavolini" panose="020B0502040204020203" pitchFamily="66" charset="0"/>
                <a:sym typeface="맑은 고딕"/>
              </a:rPr>
              <a:t>Yoon dong lim</a:t>
            </a:r>
            <a:endParaRPr kumimoji="0" lang="ko-KR" altLang="en-US" sz="105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Cavolini" panose="020B0502040204020203" pitchFamily="66" charset="0"/>
              <a:cs typeface="Cavolini" panose="020B0502040204020203" pitchFamily="66" charset="0"/>
              <a:sym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B7417-5B67-DDBB-32B6-10EB0508C835}"/>
              </a:ext>
            </a:extLst>
          </p:cNvPr>
          <p:cNvSpPr txBox="1"/>
          <p:nvPr/>
        </p:nvSpPr>
        <p:spPr>
          <a:xfrm>
            <a:off x="221395" y="2286426"/>
            <a:ext cx="1920031" cy="28007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l" fontAlgn="base"/>
            <a:r>
              <a:rPr lang="ko-KR" altLang="en-US" sz="11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프로젝트를 처음 시작했을 때는 그저 막막했습니다</a:t>
            </a:r>
            <a:r>
              <a:rPr lang="en-US" altLang="ko-KR" sz="11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11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특히 </a:t>
            </a:r>
            <a:r>
              <a:rPr lang="en-US" altLang="ko-KR" sz="11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Spring</a:t>
            </a:r>
            <a:r>
              <a:rPr lang="ko-KR" altLang="en-US" sz="11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통해 웹사이트와 </a:t>
            </a:r>
            <a:r>
              <a:rPr lang="en-US" altLang="ko-KR" sz="11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DB</a:t>
            </a:r>
            <a:r>
              <a:rPr lang="ko-KR" altLang="en-US" sz="11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연동하는 부분에서 많은 에러를 보게 되었습니다</a:t>
            </a:r>
            <a:r>
              <a:rPr lang="en-US" altLang="ko-KR" sz="11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</a:p>
          <a:p>
            <a:pPr algn="l" fontAlgn="base"/>
            <a:r>
              <a:rPr lang="ko-KR" altLang="en-US" sz="11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하지만 어려운 부분이 있을 때 팀원들 모두가 도와주며 해결되었고 그동안 막연하게만 느껴졌던 이론들이 정리되어감을 느꼈습니다</a:t>
            </a:r>
            <a:r>
              <a:rPr lang="en-US" altLang="ko-KR" sz="11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11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 과정을 통해 에러가 나왔을 때 코딩의 어느 부분이 문제인지 파악하고</a:t>
            </a:r>
            <a:r>
              <a:rPr lang="en-US" altLang="ko-KR" sz="11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해결 능력을 키울 수 있는 좋은 기회였다고 생각합니다</a:t>
            </a:r>
            <a:r>
              <a:rPr lang="en-US" altLang="ko-KR" sz="11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11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다 같이 최선을 다하며 고민하며 도와준 팀원들에게 감사하다는 말을 전하고 싶습니다</a:t>
            </a:r>
            <a:r>
              <a:rPr lang="en-US" altLang="ko-KR" sz="11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8C1117-A72F-B2A4-2B32-602AFAE6F22E}"/>
              </a:ext>
            </a:extLst>
          </p:cNvPr>
          <p:cNvSpPr txBox="1"/>
          <p:nvPr/>
        </p:nvSpPr>
        <p:spPr>
          <a:xfrm>
            <a:off x="2477649" y="1591433"/>
            <a:ext cx="1975260" cy="26776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막연했던 수료 날이 다가왔고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막막했던 프로젝트가 끝났습니다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20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앞으로 수많은 프로젝트를 하더라도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 인생에서 가장 중요한 프로젝트는 개발자로의 초석을 다져준 이 작품일 것입니다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20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성실하고 열정적인 우리 어프어프 팀원들과 작업하게 되어 영광이었습니다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20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감사합니다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kumimoji="0" lang="ko-KR" altLang="en-US" sz="12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배달의민족 한나체 Air" panose="020B0600000101010101" pitchFamily="50" charset="-127"/>
              <a:ea typeface="배달의민족 한나체 Air" panose="020B0600000101010101" pitchFamily="50" charset="-127"/>
              <a:sym typeface="맑은 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39473-5C8D-1FB9-4FE6-8B0F0D321D09}"/>
              </a:ext>
            </a:extLst>
          </p:cNvPr>
          <p:cNvSpPr txBox="1"/>
          <p:nvPr/>
        </p:nvSpPr>
        <p:spPr>
          <a:xfrm>
            <a:off x="4820061" y="2532648"/>
            <a:ext cx="1876936" cy="2308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맑은 고딕"/>
              </a:rPr>
              <a:t>먼저</a:t>
            </a:r>
            <a:r>
              <a:rPr kumimoji="0" lang="en-US" altLang="ko-KR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맑은 고딕"/>
              </a:rPr>
              <a:t>, </a:t>
            </a:r>
            <a:r>
              <a:rPr kumimoji="0" lang="ko-KR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맑은 고딕"/>
              </a:rPr>
              <a:t>큰 트러블 없이 서로 배려해가며 프로젝트를 </a:t>
            </a:r>
            <a:endParaRPr kumimoji="0" lang="en-US" altLang="ko-KR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배달의민족 한나체 Air" panose="020B0600000101010101" pitchFamily="50" charset="-127"/>
              <a:ea typeface="배달의민족 한나체 Air" panose="020B0600000101010101" pitchFamily="50" charset="-127"/>
              <a:sym typeface="맑은 고딕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맑은 고딕"/>
              </a:rPr>
              <a:t>무사히 잘 끝낼 수 있게 </a:t>
            </a:r>
            <a:endParaRPr kumimoji="0" lang="en-US" altLang="ko-KR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배달의민족 한나체 Air" panose="020B0600000101010101" pitchFamily="50" charset="-127"/>
              <a:ea typeface="배달의민족 한나체 Air" panose="020B0600000101010101" pitchFamily="50" charset="-127"/>
              <a:sym typeface="맑은 고딕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맑은 고딕"/>
              </a:rPr>
              <a:t>도와준 팀원들 모두에게 고맙다는 말을 전하고 싶습니다</a:t>
            </a:r>
            <a:r>
              <a:rPr kumimoji="0" lang="en-US" altLang="ko-KR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맑은 고딕"/>
              </a:rPr>
              <a:t>.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맑은 고딕"/>
              </a:rPr>
              <a:t>그리고 이 프로젝트를 통해서 개발에 대한 이해력을 높이고 여러 오류들을 해결해보며 수업에서 이론 중심적으로 공부했던 것과는 다른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맑은 고딕"/>
              </a:rPr>
              <a:t>직접적인 실무 경험을 </a:t>
            </a:r>
            <a:endParaRPr kumimoji="0" lang="en-US" altLang="ko-KR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배달의민족 한나체 Air" panose="020B0600000101010101" pitchFamily="50" charset="-127"/>
              <a:ea typeface="배달의민족 한나체 Air" panose="020B0600000101010101" pitchFamily="50" charset="-127"/>
              <a:sym typeface="맑은 고딕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맑은 고딕"/>
              </a:rPr>
              <a:t>할 수 있어서 좋았습니다</a:t>
            </a:r>
            <a:r>
              <a:rPr kumimoji="0" lang="en-US" altLang="ko-KR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맑은 고딕"/>
              </a:rPr>
              <a:t>. </a:t>
            </a:r>
            <a:endParaRPr kumimoji="0" lang="ko-KR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배달의민족 한나체 Air" panose="020B0600000101010101" pitchFamily="50" charset="-127"/>
              <a:ea typeface="배달의민족 한나체 Air" panose="020B0600000101010101" pitchFamily="50" charset="-127"/>
              <a:sym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FF680-0251-678D-97A3-79FB843EA4BD}"/>
              </a:ext>
            </a:extLst>
          </p:cNvPr>
          <p:cNvSpPr txBox="1"/>
          <p:nvPr/>
        </p:nvSpPr>
        <p:spPr>
          <a:xfrm>
            <a:off x="7157592" y="1777610"/>
            <a:ext cx="1824894" cy="1938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각자 맡은 바 역할을 충실히 수행하며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문제 발생시 의사소통을 통한 문제해결 과정에서 프로젝트 수행시 협업의 필요성과 효율성을 체감했고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2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개개인의 노력이 시계의 부품처럼 차곡차곡 쌓여 작동하는 프로젝트를 보며 일종의 희열감까지 느껴졌습니다</a:t>
            </a:r>
            <a:r>
              <a:rPr lang="en-US" altLang="ko-KR" sz="1200" b="0" i="0">
                <a:solidFill>
                  <a:schemeClr val="tx1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kumimoji="0" lang="ko-KR" altLang="en-US" sz="12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배달의민족 한나체 Air" panose="020B0600000101010101" pitchFamily="50" charset="-127"/>
              <a:ea typeface="배달의민족 한나체 Air" panose="020B0600000101010101" pitchFamily="50" charset="-127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16481986"/>
      </p:ext>
    </p:extLst>
  </p:cSld>
  <p:clrMapOvr>
    <a:masterClrMapping/>
  </p:clrMapOvr>
  <p:transition spd="slow">
    <p:push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Box 3"/>
          <p:cNvSpPr/>
          <p:nvPr/>
        </p:nvSpPr>
        <p:spPr>
          <a:xfrm>
            <a:off x="2116767" y="2920787"/>
            <a:ext cx="4910465" cy="1016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cubicBezTo>
                  <a:pt x="21600" y="3600"/>
                  <a:pt x="21600" y="7200"/>
                  <a:pt x="21600" y="10800"/>
                </a:cubicBezTo>
                <a:cubicBezTo>
                  <a:pt x="21600" y="14400"/>
                  <a:pt x="21600" y="1800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1700" spc="-127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lvl1pPr>
          </a:lstStyle>
          <a:p>
            <a:r>
              <a:rPr lang="en-US" altLang="ko-KR" sz="60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Q&amp;A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08FE9F4-1D88-6564-0A82-E17BFDCA76D6}"/>
              </a:ext>
            </a:extLst>
          </p:cNvPr>
          <p:cNvGrpSpPr/>
          <p:nvPr/>
        </p:nvGrpSpPr>
        <p:grpSpPr>
          <a:xfrm>
            <a:off x="0" y="6167393"/>
            <a:ext cx="9144000" cy="487478"/>
            <a:chOff x="0" y="6167393"/>
            <a:chExt cx="9144000" cy="487478"/>
          </a:xfrm>
        </p:grpSpPr>
        <p:sp>
          <p:nvSpPr>
            <p:cNvPr id="3" name="직선 연결선 6">
              <a:extLst>
                <a:ext uri="{FF2B5EF4-FFF2-40B4-BE49-F238E27FC236}">
                  <a16:creationId xmlns:a16="http://schemas.microsoft.com/office/drawing/2014/main" id="{FC5E2C18-32F7-23F1-AE30-CC757CF817A0}"/>
                </a:ext>
              </a:extLst>
            </p:cNvPr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4" name="직사각형 1">
              <a:extLst>
                <a:ext uri="{FF2B5EF4-FFF2-40B4-BE49-F238E27FC236}">
                  <a16:creationId xmlns:a16="http://schemas.microsoft.com/office/drawing/2014/main" id="{50CEB7F0-C789-B296-8727-5FF09AB4DB42}"/>
                </a:ext>
              </a:extLst>
            </p:cNvPr>
            <p:cNvSpPr txBox="1"/>
            <p:nvPr/>
          </p:nvSpPr>
          <p:spPr>
            <a:xfrm>
              <a:off x="247194" y="6385630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9282491"/>
      </p:ext>
    </p:extLst>
  </p:cSld>
  <p:clrMapOvr>
    <a:masterClrMapping/>
  </p:clrMapOvr>
  <p:transition spd="slow">
    <p:push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선 연결선 10"/>
          <p:cNvSpPr/>
          <p:nvPr/>
        </p:nvSpPr>
        <p:spPr>
          <a:xfrm flipH="1">
            <a:off x="8326895" y="0"/>
            <a:ext cx="0" cy="618417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8" name="직선 연결선 23"/>
          <p:cNvSpPr/>
          <p:nvPr/>
        </p:nvSpPr>
        <p:spPr>
          <a:xfrm flipH="1">
            <a:off x="899591" y="6167392"/>
            <a:ext cx="0" cy="695225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9ABBD51-BECC-BD3A-46CD-A2CD66B5BD20}"/>
              </a:ext>
            </a:extLst>
          </p:cNvPr>
          <p:cNvGrpSpPr/>
          <p:nvPr/>
        </p:nvGrpSpPr>
        <p:grpSpPr>
          <a:xfrm>
            <a:off x="0" y="6167393"/>
            <a:ext cx="9144000" cy="482233"/>
            <a:chOff x="0" y="6167393"/>
            <a:chExt cx="9144000" cy="482233"/>
          </a:xfrm>
        </p:grpSpPr>
        <p:sp>
          <p:nvSpPr>
            <p:cNvPr id="6" name="직선 연결선 6">
              <a:extLst>
                <a:ext uri="{FF2B5EF4-FFF2-40B4-BE49-F238E27FC236}">
                  <a16:creationId xmlns:a16="http://schemas.microsoft.com/office/drawing/2014/main" id="{A0BF5197-9344-990B-F158-D74E9A8522F3}"/>
                </a:ext>
              </a:extLst>
            </p:cNvPr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7" name="직사각형 1">
              <a:extLst>
                <a:ext uri="{FF2B5EF4-FFF2-40B4-BE49-F238E27FC236}">
                  <a16:creationId xmlns:a16="http://schemas.microsoft.com/office/drawing/2014/main" id="{15971E91-8A66-42AD-4C11-395C002B7AF8}"/>
                </a:ext>
              </a:extLst>
            </p:cNvPr>
            <p:cNvSpPr txBox="1"/>
            <p:nvPr/>
          </p:nvSpPr>
          <p:spPr>
            <a:xfrm>
              <a:off x="1069315" y="6380385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  <p:sp>
        <p:nvSpPr>
          <p:cNvPr id="2" name="TextBox 3">
            <a:extLst>
              <a:ext uri="{FF2B5EF4-FFF2-40B4-BE49-F238E27FC236}">
                <a16:creationId xmlns:a16="http://schemas.microsoft.com/office/drawing/2014/main" id="{035847EB-5D75-FD32-376C-F8AD41317014}"/>
              </a:ext>
            </a:extLst>
          </p:cNvPr>
          <p:cNvSpPr/>
          <p:nvPr/>
        </p:nvSpPr>
        <p:spPr>
          <a:xfrm>
            <a:off x="2966685" y="2660715"/>
            <a:ext cx="3210630" cy="8627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cubicBezTo>
                  <a:pt x="21600" y="3600"/>
                  <a:pt x="21600" y="7200"/>
                  <a:pt x="21600" y="10800"/>
                </a:cubicBezTo>
                <a:cubicBezTo>
                  <a:pt x="21600" y="14400"/>
                  <a:pt x="21600" y="1800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pPr algn="ctr">
              <a:defRPr sz="4800" spc="-360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pPr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감사합니다</a:t>
            </a:r>
            <a:endParaRPr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8009480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Box 3"/>
          <p:cNvSpPr/>
          <p:nvPr/>
        </p:nvSpPr>
        <p:spPr>
          <a:xfrm>
            <a:off x="87546" y="184538"/>
            <a:ext cx="1523140" cy="313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cubicBezTo>
                  <a:pt x="21600" y="3600"/>
                  <a:pt x="21600" y="7200"/>
                  <a:pt x="21600" y="10800"/>
                </a:cubicBezTo>
                <a:cubicBezTo>
                  <a:pt x="21600" y="14400"/>
                  <a:pt x="21600" y="1800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>
              <a:defRPr sz="1700" spc="-127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lvl1pPr>
          </a:lstStyle>
          <a:p>
            <a:r>
              <a:rPr lang="ko-KR" altLang="en-US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프로젝트 </a:t>
            </a:r>
            <a:r>
              <a:rPr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소개</a:t>
            </a:r>
            <a:endParaRPr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DCFFEF-AEB9-839F-CEAD-FABF8618BAC4}"/>
              </a:ext>
            </a:extLst>
          </p:cNvPr>
          <p:cNvSpPr txBox="1"/>
          <p:nvPr/>
        </p:nvSpPr>
        <p:spPr>
          <a:xfrm>
            <a:off x="247193" y="1723485"/>
            <a:ext cx="3754355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  <a:latin typeface="배달의민족 한나체 Air OTF"/>
                <a:ea typeface="배달의민족 한나체 Air" panose="020B0600000101010101" pitchFamily="50" charset="-127"/>
              </a:rPr>
              <a:t>WEB </a:t>
            </a:r>
            <a:r>
              <a:rPr lang="ko-KR" altLang="en-US" sz="2000">
                <a:solidFill>
                  <a:schemeClr val="bg1"/>
                </a:solidFill>
                <a:latin typeface="배달의민족 한나체 Air OTF"/>
                <a:ea typeface="배달의민족 한나체 Air" panose="020B0600000101010101" pitchFamily="50" charset="-127"/>
              </a:rPr>
              <a:t>기반 사내 인사관리 </a:t>
            </a:r>
            <a:r>
              <a:rPr lang="en-US" altLang="ko-KR" sz="2000">
                <a:solidFill>
                  <a:schemeClr val="bg1"/>
                </a:solidFill>
                <a:latin typeface="배달의민족 한나체 Air OTF"/>
                <a:ea typeface="배달의민족 한나체 Air" panose="020B0600000101010101" pitchFamily="50" charset="-127"/>
              </a:rPr>
              <a:t>ERP </a:t>
            </a:r>
            <a:r>
              <a:rPr lang="ko-KR" altLang="en-US" sz="2000">
                <a:solidFill>
                  <a:schemeClr val="bg1"/>
                </a:solidFill>
                <a:latin typeface="배달의민족 한나체 Air OTF"/>
                <a:ea typeface="배달의민족 한나체 Air" panose="020B0600000101010101" pitchFamily="50" charset="-127"/>
              </a:rPr>
              <a:t>시스템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04AA23-1B2C-3BED-DDA3-7D8FC8F0D160}"/>
              </a:ext>
            </a:extLst>
          </p:cNvPr>
          <p:cNvSpPr txBox="1"/>
          <p:nvPr/>
        </p:nvSpPr>
        <p:spPr>
          <a:xfrm>
            <a:off x="504278" y="2479322"/>
            <a:ext cx="8420669" cy="1938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b="0" i="0">
                <a:solidFill>
                  <a:srgbClr val="DCDDDE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경영 자원을 최적화하여 효율적인 의사결정 지원</a:t>
            </a:r>
            <a:endParaRPr kumimoji="0" lang="ko-KR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배달의민족 한나체 Air" panose="020B0600000101010101" pitchFamily="50" charset="-127"/>
              <a:ea typeface="배달의민족 한나체 Air" panose="020B0600000101010101" pitchFamily="50" charset="-127"/>
              <a:sym typeface="맑은 고딕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2000">
              <a:solidFill>
                <a:srgbClr val="DCDDDE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sz="2000" b="0" i="0">
                <a:solidFill>
                  <a:srgbClr val="DCDDDE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전사적 자원관리를 통한 효율적인 경영으로 기업 경쟁력 제고 및 기업가치 향상 </a:t>
            </a:r>
            <a:endParaRPr lang="en-US" altLang="ko-KR" sz="2000" b="0" i="0">
              <a:solidFill>
                <a:srgbClr val="DCDDDE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lang="en-US" altLang="ko-KR" sz="2000" b="0" i="0">
              <a:solidFill>
                <a:srgbClr val="DCDDDE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sz="2000" b="0" i="0">
                <a:solidFill>
                  <a:srgbClr val="DCDDDE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데이터를 기반으로 한 업무 절차의 재정립 및 선진화를 통한 기업 내부 프로세스 개선</a:t>
            </a:r>
            <a:endParaRPr lang="en-US" altLang="ko-KR" sz="2000" b="0" i="0">
              <a:solidFill>
                <a:srgbClr val="DCDDDE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ko-KR" sz="2000" b="0" i="0">
              <a:solidFill>
                <a:srgbClr val="DCDDDE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E95D8A3-C0A0-9E47-EDE2-8213658AEA74}"/>
              </a:ext>
            </a:extLst>
          </p:cNvPr>
          <p:cNvGrpSpPr/>
          <p:nvPr/>
        </p:nvGrpSpPr>
        <p:grpSpPr>
          <a:xfrm>
            <a:off x="0" y="6167393"/>
            <a:ext cx="9144000" cy="487478"/>
            <a:chOff x="0" y="6167393"/>
            <a:chExt cx="9144000" cy="487478"/>
          </a:xfrm>
        </p:grpSpPr>
        <p:sp>
          <p:nvSpPr>
            <p:cNvPr id="6" name="직선 연결선 6">
              <a:extLst>
                <a:ext uri="{FF2B5EF4-FFF2-40B4-BE49-F238E27FC236}">
                  <a16:creationId xmlns:a16="http://schemas.microsoft.com/office/drawing/2014/main" id="{0D62D067-0EDD-11F6-94D2-6D07C38CA584}"/>
                </a:ext>
              </a:extLst>
            </p:cNvPr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7" name="직사각형 1">
              <a:extLst>
                <a:ext uri="{FF2B5EF4-FFF2-40B4-BE49-F238E27FC236}">
                  <a16:creationId xmlns:a16="http://schemas.microsoft.com/office/drawing/2014/main" id="{D1BCD1A5-904C-55E6-1D9C-26B949F1454A}"/>
                </a:ext>
              </a:extLst>
            </p:cNvPr>
            <p:cNvSpPr txBox="1"/>
            <p:nvPr/>
          </p:nvSpPr>
          <p:spPr>
            <a:xfrm>
              <a:off x="247194" y="6385630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1346527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D6E0EF7-9901-2491-208F-57544F43B2F3}"/>
              </a:ext>
            </a:extLst>
          </p:cNvPr>
          <p:cNvGrpSpPr/>
          <p:nvPr/>
        </p:nvGrpSpPr>
        <p:grpSpPr>
          <a:xfrm>
            <a:off x="0" y="6167393"/>
            <a:ext cx="9144000" cy="487478"/>
            <a:chOff x="0" y="6167393"/>
            <a:chExt cx="9144000" cy="487478"/>
          </a:xfrm>
        </p:grpSpPr>
        <p:sp>
          <p:nvSpPr>
            <p:cNvPr id="11" name="직선 연결선 6">
              <a:extLst>
                <a:ext uri="{FF2B5EF4-FFF2-40B4-BE49-F238E27FC236}">
                  <a16:creationId xmlns:a16="http://schemas.microsoft.com/office/drawing/2014/main" id="{A49F475E-6EC4-6924-F55F-B2BECCBE9C0A}"/>
                </a:ext>
              </a:extLst>
            </p:cNvPr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12" name="직사각형 1">
              <a:extLst>
                <a:ext uri="{FF2B5EF4-FFF2-40B4-BE49-F238E27FC236}">
                  <a16:creationId xmlns:a16="http://schemas.microsoft.com/office/drawing/2014/main" id="{5CEA9718-AE97-E6FD-9AC1-4FBC8516CE35}"/>
                </a:ext>
              </a:extLst>
            </p:cNvPr>
            <p:cNvSpPr txBox="1"/>
            <p:nvPr/>
          </p:nvSpPr>
          <p:spPr>
            <a:xfrm>
              <a:off x="247194" y="6385630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  <p:sp>
        <p:nvSpPr>
          <p:cNvPr id="7" name="TextBox 3">
            <a:extLst>
              <a:ext uri="{FF2B5EF4-FFF2-40B4-BE49-F238E27FC236}">
                <a16:creationId xmlns:a16="http://schemas.microsoft.com/office/drawing/2014/main" id="{07C8698C-7681-FA41-1C54-723B2BF1D972}"/>
              </a:ext>
            </a:extLst>
          </p:cNvPr>
          <p:cNvSpPr/>
          <p:nvPr/>
        </p:nvSpPr>
        <p:spPr>
          <a:xfrm>
            <a:off x="1366528" y="2995240"/>
            <a:ext cx="6410944" cy="867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cubicBezTo>
                  <a:pt x="21600" y="3600"/>
                  <a:pt x="21600" y="7200"/>
                  <a:pt x="21600" y="10800"/>
                </a:cubicBezTo>
                <a:cubicBezTo>
                  <a:pt x="21600" y="14400"/>
                  <a:pt x="21600" y="1800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 sz="1700" spc="-127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lvl1pPr>
          </a:lstStyle>
          <a:p>
            <a:r>
              <a:rPr lang="ko-KR" altLang="en-US" sz="6000"/>
              <a:t>적용기술</a:t>
            </a:r>
            <a:r>
              <a:rPr lang="en-US" altLang="ko-KR" sz="6000"/>
              <a:t>/</a:t>
            </a:r>
            <a:r>
              <a:rPr lang="ko-KR" altLang="en-US" sz="6000"/>
              <a:t>개발환경</a:t>
            </a:r>
          </a:p>
        </p:txBody>
      </p:sp>
    </p:spTree>
    <p:extLst>
      <p:ext uri="{BB962C8B-B14F-4D97-AF65-F5344CB8AC3E}">
        <p14:creationId xmlns:p14="http://schemas.microsoft.com/office/powerpoint/2010/main" val="4234714793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Box 3"/>
          <p:cNvSpPr/>
          <p:nvPr/>
        </p:nvSpPr>
        <p:spPr>
          <a:xfrm>
            <a:off x="0" y="90115"/>
            <a:ext cx="1892256" cy="313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cubicBezTo>
                  <a:pt x="21600" y="3600"/>
                  <a:pt x="21600" y="7200"/>
                  <a:pt x="21600" y="10800"/>
                </a:cubicBezTo>
                <a:cubicBezTo>
                  <a:pt x="21600" y="14400"/>
                  <a:pt x="21600" y="1800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 sz="1700" spc="-127">
                <a:ln w="9525" cap="flat">
                  <a:solidFill>
                    <a:srgbClr val="FFFFFF">
                      <a:alpha val="50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lvl1pPr>
          </a:lstStyle>
          <a:p>
            <a:pPr>
              <a:defRPr sz="1300">
                <a:solidFill>
                  <a:srgbClr val="FFFFFF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pPr>
            <a:r>
              <a:rPr lang="ko-KR" altLang="en-US" sz="18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적용기술</a:t>
            </a:r>
            <a:r>
              <a:rPr lang="en-US" altLang="ko-KR" sz="18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</a:t>
            </a:r>
            <a:r>
              <a:rPr lang="ko-KR" altLang="en-US" sz="18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개발환경</a:t>
            </a: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D5E168C0-0BB8-85B1-946F-7177E9C339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591949"/>
              </p:ext>
            </p:extLst>
          </p:nvPr>
        </p:nvGraphicFramePr>
        <p:xfrm>
          <a:off x="151020" y="4300178"/>
          <a:ext cx="8856483" cy="1658984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071348">
                  <a:extLst>
                    <a:ext uri="{9D8B030D-6E8A-4147-A177-3AD203B41FA5}">
                      <a16:colId xmlns:a16="http://schemas.microsoft.com/office/drawing/2014/main" val="2502169577"/>
                    </a:ext>
                  </a:extLst>
                </a:gridCol>
                <a:gridCol w="1714158">
                  <a:extLst>
                    <a:ext uri="{9D8B030D-6E8A-4147-A177-3AD203B41FA5}">
                      <a16:colId xmlns:a16="http://schemas.microsoft.com/office/drawing/2014/main" val="1130181008"/>
                    </a:ext>
                  </a:extLst>
                </a:gridCol>
                <a:gridCol w="1285619">
                  <a:extLst>
                    <a:ext uri="{9D8B030D-6E8A-4147-A177-3AD203B41FA5}">
                      <a16:colId xmlns:a16="http://schemas.microsoft.com/office/drawing/2014/main" val="861362398"/>
                    </a:ext>
                  </a:extLst>
                </a:gridCol>
                <a:gridCol w="1833196">
                  <a:extLst>
                    <a:ext uri="{9D8B030D-6E8A-4147-A177-3AD203B41FA5}">
                      <a16:colId xmlns:a16="http://schemas.microsoft.com/office/drawing/2014/main" val="2471436209"/>
                    </a:ext>
                  </a:extLst>
                </a:gridCol>
                <a:gridCol w="1128770">
                  <a:extLst>
                    <a:ext uri="{9D8B030D-6E8A-4147-A177-3AD203B41FA5}">
                      <a16:colId xmlns:a16="http://schemas.microsoft.com/office/drawing/2014/main" val="255795992"/>
                    </a:ext>
                  </a:extLst>
                </a:gridCol>
                <a:gridCol w="1823392">
                  <a:extLst>
                    <a:ext uri="{9D8B030D-6E8A-4147-A177-3AD203B41FA5}">
                      <a16:colId xmlns:a16="http://schemas.microsoft.com/office/drawing/2014/main" val="3019401338"/>
                    </a:ext>
                  </a:extLst>
                </a:gridCol>
              </a:tblGrid>
              <a:tr h="30315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ysClr val="windowText" lastClr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보유 기술</a:t>
                      </a:r>
                      <a:endParaRPr lang="en-US" altLang="ko-KR" sz="1100" b="1" i="0" u="none" strike="noStrike">
                        <a:solidFill>
                          <a:sysClr val="windowText" lastClr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100" b="1" i="0" u="none" strike="noStrike" dirty="0">
                        <a:solidFill>
                          <a:srgbClr val="244062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ysClr val="windowText" lastClr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개발 환경</a:t>
                      </a:r>
                      <a:endParaRPr lang="ko-KR" altLang="en-US" sz="1100" b="1" i="0" u="none" strike="noStrike">
                        <a:solidFill>
                          <a:sysClr val="windowText" lastClr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244062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ysClr val="windowText" lastClr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사용 가능 도구</a:t>
                      </a:r>
                      <a:endParaRPr lang="ko-KR" altLang="en-US" sz="1100" b="1" i="0" u="none" strike="noStrike">
                        <a:solidFill>
                          <a:sysClr val="windowText" lastClr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244062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78741140"/>
                  </a:ext>
                </a:extLst>
              </a:tr>
              <a:tr h="303151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ysClr val="windowText" lastClr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언어 </a:t>
                      </a:r>
                      <a:r>
                        <a:rPr lang="en-US" altLang="ko-KR" sz="1100" b="0" u="none" strike="noStrike">
                          <a:solidFill>
                            <a:sysClr val="windowText" lastClr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/ </a:t>
                      </a:r>
                      <a:r>
                        <a:rPr lang="ko-KR" altLang="en-US" sz="1100" b="0" u="none" strike="noStrike">
                          <a:solidFill>
                            <a:sysClr val="windowText" lastClr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개발 툴 </a:t>
                      </a:r>
                      <a:endParaRPr lang="ko-KR" altLang="en-US" sz="1100" b="0" i="0" u="none" strike="noStrike">
                        <a:solidFill>
                          <a:sysClr val="windowText" lastClr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ysClr val="windowText" lastClr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Java / Spring / JSP</a:t>
                      </a:r>
                      <a:endParaRPr lang="ko-KR" altLang="en-US" sz="1100" b="0" i="0" u="none" strike="noStrike">
                        <a:solidFill>
                          <a:sysClr val="windowText" lastClr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ysClr val="windowText" lastClr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OS</a:t>
                      </a:r>
                      <a:endParaRPr lang="ko-KR" altLang="en-US" sz="1100" b="0" i="0" u="none" strike="noStrike">
                        <a:solidFill>
                          <a:sysClr val="windowText" lastClr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ysClr val="windowText" lastClr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Windows10 / mac OS</a:t>
                      </a:r>
                      <a:endParaRPr lang="ko-KR" altLang="en-US" sz="1100" b="0" i="0" u="none" strike="noStrike">
                        <a:solidFill>
                          <a:sysClr val="windowText" lastClr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ysClr val="windowText" lastClr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개발 도구</a:t>
                      </a:r>
                      <a:endParaRPr lang="ko-KR" altLang="en-US" sz="1100" b="0" i="0" u="none" strike="noStrike">
                        <a:solidFill>
                          <a:sysClr val="windowText" lastClr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ysClr val="windowText" lastClr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Eclipse / VS Code</a:t>
                      </a:r>
                    </a:p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ysClr val="windowText" lastClr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/ Dbeaver / SQLgate</a:t>
                      </a:r>
                    </a:p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/ CKEditor 4</a:t>
                      </a:r>
                      <a:endParaRPr lang="ko-KR" altLang="en-US" sz="1100" b="0" i="0" u="none" strike="noStrike">
                        <a:solidFill>
                          <a:sysClr val="windowText" lastClr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604642"/>
                  </a:ext>
                </a:extLst>
              </a:tr>
              <a:tr h="294805">
                <a:tc vMerge="1">
                  <a:txBody>
                    <a:bodyPr/>
                    <a:lstStyle/>
                    <a:p>
                      <a:pPr algn="r" fontAlgn="ctr"/>
                      <a:endParaRPr lang="ko-KR" altLang="en-US" sz="1100" b="0" i="0" u="none" strike="noStrike" dirty="0">
                        <a:solidFill>
                          <a:srgbClr val="244062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ysClr val="windowText" lastClr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HTML / CSS</a:t>
                      </a:r>
                      <a:endParaRPr lang="ko-KR" altLang="en-US" sz="1100" b="0" i="0" u="none" strike="noStrike">
                        <a:solidFill>
                          <a:sysClr val="windowText" lastClr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ysClr val="windowText" lastClr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Server</a:t>
                      </a:r>
                      <a:endParaRPr lang="ko-KR" altLang="en-US" sz="1100" b="0" i="0" u="none" strike="noStrike">
                        <a:solidFill>
                          <a:sysClr val="windowText" lastClr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ysClr val="windowText" lastClr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Apache Tomcat 8.5</a:t>
                      </a:r>
                      <a:endParaRPr lang="ko-KR" altLang="en-US" sz="1100" b="0" i="0" u="none" strike="noStrike">
                        <a:solidFill>
                          <a:sysClr val="windowText" lastClr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91929870"/>
                  </a:ext>
                </a:extLst>
              </a:tr>
              <a:tr h="1515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ysClr val="windowText" lastClr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형상 관리</a:t>
                      </a:r>
                      <a:endParaRPr lang="ko-KR" altLang="en-US" sz="1100" b="0" i="0" u="none" strike="noStrike">
                        <a:solidFill>
                          <a:sysClr val="windowText" lastClr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ysClr val="windowText" lastClr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Git / Github</a:t>
                      </a:r>
                      <a:endParaRPr lang="ko-KR" altLang="en-US" sz="1100" b="0" i="0" u="none" strike="noStrike">
                        <a:solidFill>
                          <a:sysClr val="windowText" lastClr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9082726"/>
                  </a:ext>
                </a:extLst>
              </a:tr>
              <a:tr h="303151">
                <a:tc vMerge="1">
                  <a:txBody>
                    <a:bodyPr/>
                    <a:lstStyle/>
                    <a:p>
                      <a:pPr algn="r" fontAlgn="ctr"/>
                      <a:endParaRPr lang="ko-KR" altLang="en-US" sz="1100" b="0" i="0" u="none" strike="noStrike" dirty="0">
                        <a:solidFill>
                          <a:srgbClr val="244062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ysClr val="windowText" lastClr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Javascript / Jquery</a:t>
                      </a:r>
                      <a:endParaRPr lang="ko-KR" altLang="en-US" sz="1100" b="0" i="0" u="none" strike="noStrike">
                        <a:solidFill>
                          <a:sysClr val="windowText" lastClr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ysClr val="windowText" lastClr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Framework</a:t>
                      </a:r>
                      <a:endParaRPr lang="ko-KR" altLang="en-US" sz="1100" b="0" i="0" u="none" strike="noStrike">
                        <a:solidFill>
                          <a:sysClr val="windowText" lastClr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ysClr val="windowText" lastClr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Spring / Bootstrap / Mybatis3</a:t>
                      </a:r>
                      <a:endParaRPr lang="ko-KR" altLang="en-US" sz="1100" b="0" i="0" u="none" strike="noStrike">
                        <a:solidFill>
                          <a:sysClr val="windowText" lastClr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8536026"/>
                  </a:ext>
                </a:extLst>
              </a:tr>
              <a:tr h="303151">
                <a:tc vMerge="1">
                  <a:txBody>
                    <a:bodyPr/>
                    <a:lstStyle/>
                    <a:p>
                      <a:pPr algn="r" fontAlgn="ctr"/>
                      <a:endParaRPr lang="ko-KR" altLang="en-US" sz="1100" b="0" i="0" u="none" strike="noStrike" dirty="0">
                        <a:solidFill>
                          <a:srgbClr val="244062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ysClr val="windowText" lastClr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Ajax</a:t>
                      </a:r>
                      <a:endParaRPr lang="ko-KR" altLang="en-US" sz="1100" b="0" i="0" u="none" strike="noStrike">
                        <a:solidFill>
                          <a:sysClr val="windowText" lastClr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ysClr val="windowText" lastClr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Database</a:t>
                      </a:r>
                      <a:endParaRPr lang="ko-KR" altLang="en-US" sz="1100" b="0" i="0" u="none" strike="noStrike">
                        <a:solidFill>
                          <a:sysClr val="windowText" lastClr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ysClr val="windowText" lastClr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Oracle 11g</a:t>
                      </a:r>
                      <a:endParaRPr lang="ko-KR" altLang="en-US" sz="1100" b="0" i="0" u="none" strike="noStrike">
                        <a:solidFill>
                          <a:sysClr val="windowText" lastClr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>
                          <a:solidFill>
                            <a:sysClr val="windowText" lastClr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문서 관리</a:t>
                      </a:r>
                      <a:endParaRPr lang="ko-KR" altLang="en-US" sz="1100" b="0" i="0" u="none" strike="noStrike">
                        <a:solidFill>
                          <a:sysClr val="windowText" lastClr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u="none" strike="noStrike">
                          <a:solidFill>
                            <a:sysClr val="windowText" lastClr="000000"/>
                          </a:solidFill>
                          <a:effectLst/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Powerpoint / Excel</a:t>
                      </a:r>
                      <a:endParaRPr lang="ko-KR" altLang="en-US" sz="1100" b="0" i="0" u="none" strike="noStrike">
                        <a:solidFill>
                          <a:sysClr val="windowText" lastClr="000000"/>
                        </a:solidFill>
                        <a:effectLst/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48751055"/>
                  </a:ext>
                </a:extLst>
              </a:tr>
            </a:tbl>
          </a:graphicData>
        </a:graphic>
      </p:graphicFrame>
      <p:grpSp>
        <p:nvGrpSpPr>
          <p:cNvPr id="44" name="그룹 43">
            <a:extLst>
              <a:ext uri="{FF2B5EF4-FFF2-40B4-BE49-F238E27FC236}">
                <a16:creationId xmlns:a16="http://schemas.microsoft.com/office/drawing/2014/main" id="{A5AD03BF-BDFF-37B8-4A43-4AFA0F51E1E0}"/>
              </a:ext>
            </a:extLst>
          </p:cNvPr>
          <p:cNvGrpSpPr/>
          <p:nvPr/>
        </p:nvGrpSpPr>
        <p:grpSpPr>
          <a:xfrm>
            <a:off x="151020" y="618033"/>
            <a:ext cx="8856482" cy="3494133"/>
            <a:chOff x="170070" y="618033"/>
            <a:chExt cx="8856482" cy="3494133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1BCEA74-BC43-551C-A7ED-3D0D924B2171}"/>
                </a:ext>
              </a:extLst>
            </p:cNvPr>
            <p:cNvSpPr/>
            <p:nvPr/>
          </p:nvSpPr>
          <p:spPr>
            <a:xfrm>
              <a:off x="170070" y="618033"/>
              <a:ext cx="8856482" cy="3494133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endParaRPr>
            </a:p>
          </p:txBody>
        </p:sp>
        <p:pic>
          <p:nvPicPr>
            <p:cNvPr id="2" name="그래픽 1">
              <a:extLst>
                <a:ext uri="{FF2B5EF4-FFF2-40B4-BE49-F238E27FC236}">
                  <a16:creationId xmlns:a16="http://schemas.microsoft.com/office/drawing/2014/main" id="{5E3B0DB5-D8DB-5E79-63AA-48CD535C2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94284" y="898836"/>
              <a:ext cx="1251354" cy="278607"/>
            </a:xfrm>
            <a:prstGeom prst="rect">
              <a:avLst/>
            </a:prstGeom>
          </p:spPr>
        </p:pic>
        <p:pic>
          <p:nvPicPr>
            <p:cNvPr id="9" name="Picture 2" descr="dbeaver ë¡ê³ ì ëí ì´ë¯¸ì§ ê²ìê²°ê³¼">
              <a:extLst>
                <a:ext uri="{FF2B5EF4-FFF2-40B4-BE49-F238E27FC236}">
                  <a16:creationId xmlns:a16="http://schemas.microsoft.com/office/drawing/2014/main" id="{6D4F58C1-0090-C719-3759-67CAFED9A0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8633" y="2730085"/>
              <a:ext cx="1159127" cy="344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82108EF-8B4A-930B-B87C-83CBB801F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1416" y="1558603"/>
              <a:ext cx="1365014" cy="264994"/>
            </a:xfrm>
            <a:prstGeom prst="rect">
              <a:avLst/>
            </a:prstGeom>
          </p:spPr>
        </p:pic>
        <p:pic>
          <p:nvPicPr>
            <p:cNvPr id="13" name="Picture 2" descr="github ë¡ê³ ì ëí ì´ë¯¸ì§ ê²ìê²°ê³¼">
              <a:extLst>
                <a:ext uri="{FF2B5EF4-FFF2-40B4-BE49-F238E27FC236}">
                  <a16:creationId xmlns:a16="http://schemas.microsoft.com/office/drawing/2014/main" id="{8D776954-5FC0-038E-2BF2-B03C5BCF29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2060" y="3546203"/>
              <a:ext cx="1283727" cy="256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8BA726BA-7DE2-5289-0DCF-74B7BEBCB2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2506" y="1514537"/>
              <a:ext cx="1254910" cy="286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4B5D9219-9292-E7CE-F58C-814F515AAA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410" y="898836"/>
              <a:ext cx="1449572" cy="260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2" descr="JQUERYì ëí ì´ë¯¸ì§ ê²ìê²°ê³¼">
              <a:extLst>
                <a:ext uri="{FF2B5EF4-FFF2-40B4-BE49-F238E27FC236}">
                  <a16:creationId xmlns:a16="http://schemas.microsoft.com/office/drawing/2014/main" id="{D252FC42-4D8E-F2EF-6EDC-4528A58710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129" b="25003"/>
            <a:stretch/>
          </p:blipFill>
          <p:spPr bwMode="auto">
            <a:xfrm>
              <a:off x="6593956" y="898836"/>
              <a:ext cx="1359936" cy="345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3A86F43-0A19-A03E-65D0-B574CF79F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3198" y="1935324"/>
              <a:ext cx="673526" cy="654620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BE83C19-7C5A-C211-1312-4EFD59FA4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054" y="2151473"/>
              <a:ext cx="1678284" cy="204393"/>
            </a:xfrm>
            <a:prstGeom prst="rect">
              <a:avLst/>
            </a:prstGeom>
          </p:spPr>
        </p:pic>
        <p:pic>
          <p:nvPicPr>
            <p:cNvPr id="31" name="그림 30" descr="텍스트, 구급 상자, 테이블이(가) 표시된 사진&#10;&#10;자동 생성된 설명">
              <a:extLst>
                <a:ext uri="{FF2B5EF4-FFF2-40B4-BE49-F238E27FC236}">
                  <a16:creationId xmlns:a16="http://schemas.microsoft.com/office/drawing/2014/main" id="{2058D954-9069-E732-50BC-41423D71CB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54" t="-3644" r="24711" b="35512"/>
            <a:stretch/>
          </p:blipFill>
          <p:spPr>
            <a:xfrm>
              <a:off x="6502432" y="2637643"/>
              <a:ext cx="1542985" cy="614244"/>
            </a:xfrm>
            <a:prstGeom prst="rect">
              <a:avLst/>
            </a:prstGeom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F787DB91-3E43-0D23-AD35-A816D50C29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4404" y="1927017"/>
              <a:ext cx="759040" cy="737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그림 32" descr="텍스트이(가) 표시된 사진&#10;&#10;자동 생성된 설명">
              <a:extLst>
                <a:ext uri="{FF2B5EF4-FFF2-40B4-BE49-F238E27FC236}">
                  <a16:creationId xmlns:a16="http://schemas.microsoft.com/office/drawing/2014/main" id="{29E9669B-BB29-218F-33EE-5144EF889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5716" y="3257984"/>
              <a:ext cx="788492" cy="766359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A7C4E2B-1A45-B44C-92B2-08A1A935E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923" y="3444441"/>
              <a:ext cx="1762546" cy="375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C3A83EB-319A-6A16-7910-84BE6DDF77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4490" y="2597959"/>
              <a:ext cx="1250944" cy="627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그림 41" descr="밤하늘이(가) 표시된 사진&#10;&#10;자동 생성된 설명">
              <a:extLst>
                <a:ext uri="{FF2B5EF4-FFF2-40B4-BE49-F238E27FC236}">
                  <a16:creationId xmlns:a16="http://schemas.microsoft.com/office/drawing/2014/main" id="{0BDAAF51-9EDF-CBA6-5AC4-D0814953E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1683" y="1347866"/>
              <a:ext cx="593025" cy="593025"/>
            </a:xfrm>
            <a:prstGeom prst="rect">
              <a:avLst/>
            </a:prstGeom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92AA158-1EF8-87D1-2B96-C5A51BE3D726}"/>
              </a:ext>
            </a:extLst>
          </p:cNvPr>
          <p:cNvGrpSpPr/>
          <p:nvPr/>
        </p:nvGrpSpPr>
        <p:grpSpPr>
          <a:xfrm>
            <a:off x="0" y="6167393"/>
            <a:ext cx="9144000" cy="487478"/>
            <a:chOff x="0" y="6167393"/>
            <a:chExt cx="9144000" cy="487478"/>
          </a:xfrm>
        </p:grpSpPr>
        <p:sp>
          <p:nvSpPr>
            <p:cNvPr id="46" name="직선 연결선 6">
              <a:extLst>
                <a:ext uri="{FF2B5EF4-FFF2-40B4-BE49-F238E27FC236}">
                  <a16:creationId xmlns:a16="http://schemas.microsoft.com/office/drawing/2014/main" id="{415444EE-AC5A-22FB-1146-0A0E96CDA640}"/>
                </a:ext>
              </a:extLst>
            </p:cNvPr>
            <p:cNvSpPr/>
            <p:nvPr/>
          </p:nvSpPr>
          <p:spPr>
            <a:xfrm>
              <a:off x="0" y="6167393"/>
              <a:ext cx="9144000" cy="1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47" name="직사각형 1">
              <a:extLst>
                <a:ext uri="{FF2B5EF4-FFF2-40B4-BE49-F238E27FC236}">
                  <a16:creationId xmlns:a16="http://schemas.microsoft.com/office/drawing/2014/main" id="{A21A9D38-C271-EDFB-F8DA-8403F240F0B1}"/>
                </a:ext>
              </a:extLst>
            </p:cNvPr>
            <p:cNvSpPr txBox="1"/>
            <p:nvPr/>
          </p:nvSpPr>
          <p:spPr>
            <a:xfrm>
              <a:off x="247194" y="6385630"/>
              <a:ext cx="2572857" cy="2692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1200" b="1" spc="600">
                  <a:ln w="9525" cap="flat">
                    <a:solidFill>
                      <a:srgbClr val="FFFFFF">
                        <a:alpha val="70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Rix모던고딕 L"/>
                  <a:ea typeface="Rix모던고딕 L"/>
                  <a:cs typeface="Rix모던고딕 L"/>
                  <a:sym typeface="Rix모던고딕 L"/>
                </a:defRPr>
              </a:lvl1pPr>
            </a:lstStyle>
            <a:p>
              <a:r>
                <a:t>ERPERP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8865513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Override1.xml><?xml version="1.0" encoding="utf-8"?>
<a:themeOverride xmlns:a="http://schemas.openxmlformats.org/drawingml/2006/main">
  <a:clrScheme name="Office 테마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2.xml><?xml version="1.0" encoding="utf-8"?>
<a:themeOverride xmlns:a="http://schemas.openxmlformats.org/drawingml/2006/main">
  <a:clrScheme name="Office 테마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3.xml><?xml version="1.0" encoding="utf-8"?>
<a:themeOverride xmlns:a="http://schemas.openxmlformats.org/drawingml/2006/main">
  <a:clrScheme name="Office 테마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4.xml><?xml version="1.0" encoding="utf-8"?>
<a:themeOverride xmlns:a="http://schemas.openxmlformats.org/drawingml/2006/main">
  <a:clrScheme name="Office 테마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2266</TotalTime>
  <Words>5000</Words>
  <Application>Microsoft Office PowerPoint</Application>
  <PresentationFormat>화면 슬라이드 쇼(4:3)</PresentationFormat>
  <Paragraphs>1305</Paragraphs>
  <Slides>67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7" baseType="lpstr">
      <vt:lpstr>12롯데마트행복Light</vt:lpstr>
      <vt:lpstr>Cavolini</vt:lpstr>
      <vt:lpstr>Rix모던고딕 L</vt:lpstr>
      <vt:lpstr>배달의민족 주아</vt:lpstr>
      <vt:lpstr>Arial</vt:lpstr>
      <vt:lpstr>배달의민족 한나체 Pro OTF</vt:lpstr>
      <vt:lpstr>맑은 고딕</vt:lpstr>
      <vt:lpstr>배달의민족 한나체 Air OTF</vt:lpstr>
      <vt:lpstr>배달의민족 한나체 Air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yoon jiwoo</cp:lastModifiedBy>
  <cp:revision>70</cp:revision>
  <dcterms:modified xsi:type="dcterms:W3CDTF">2022-12-15T14:53:38Z</dcterms:modified>
</cp:coreProperties>
</file>